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4"/>
    <p:sldMasterId id="2147483706" r:id="rId5"/>
    <p:sldMasterId id="2147483712" r:id="rId6"/>
    <p:sldMasterId id="2147483724" r:id="rId7"/>
  </p:sldMasterIdLst>
  <p:notesMasterIdLst>
    <p:notesMasterId r:id="rId32"/>
  </p:notesMasterIdLst>
  <p:handoutMasterIdLst>
    <p:handoutMasterId r:id="rId33"/>
  </p:handoutMasterIdLst>
  <p:sldIdLst>
    <p:sldId id="446" r:id="rId8"/>
    <p:sldId id="516" r:id="rId9"/>
    <p:sldId id="464" r:id="rId10"/>
    <p:sldId id="465" r:id="rId11"/>
    <p:sldId id="457" r:id="rId12"/>
    <p:sldId id="456" r:id="rId13"/>
    <p:sldId id="458" r:id="rId14"/>
    <p:sldId id="518" r:id="rId15"/>
    <p:sldId id="459" r:id="rId16"/>
    <p:sldId id="466" r:id="rId17"/>
    <p:sldId id="467" r:id="rId18"/>
    <p:sldId id="468" r:id="rId19"/>
    <p:sldId id="469" r:id="rId20"/>
    <p:sldId id="470" r:id="rId21"/>
    <p:sldId id="471" r:id="rId22"/>
    <p:sldId id="477" r:id="rId23"/>
    <p:sldId id="472" r:id="rId24"/>
    <p:sldId id="474" r:id="rId25"/>
    <p:sldId id="475" r:id="rId26"/>
    <p:sldId id="476" r:id="rId27"/>
    <p:sldId id="478" r:id="rId28"/>
    <p:sldId id="479" r:id="rId29"/>
    <p:sldId id="480" r:id="rId30"/>
    <p:sldId id="51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078"/>
    <a:srgbClr val="6667AB"/>
    <a:srgbClr val="7C6560"/>
    <a:srgbClr val="8C5896"/>
    <a:srgbClr val="29282D"/>
    <a:srgbClr val="E288B6"/>
    <a:srgbClr val="B38F6A"/>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6"/>
  </p:normalViewPr>
  <p:slideViewPr>
    <p:cSldViewPr snapToGrid="0">
      <p:cViewPr varScale="1">
        <p:scale>
          <a:sx n="92" d="100"/>
          <a:sy n="92" d="100"/>
        </p:scale>
        <p:origin x="64" y="10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3/15/2022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3/15/2022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8728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2050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33357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86473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875016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78372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4505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079957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36245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158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286966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940185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359617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4171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29837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24</a:t>
            </a:fld>
            <a:endParaRPr lang="en-US" dirty="0"/>
          </a:p>
        </p:txBody>
      </p:sp>
    </p:spTree>
    <p:extLst>
      <p:ext uri="{BB962C8B-B14F-4D97-AF65-F5344CB8AC3E}">
        <p14:creationId xmlns:p14="http://schemas.microsoft.com/office/powerpoint/2010/main" val="331972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322935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60837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973486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41225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352451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487802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9282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3/15/2022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3/15/2022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3/15/2022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3/15/2022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tmp"/><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9.tmp"/><Relationship Id="rId3" Type="http://schemas.openxmlformats.org/officeDocument/2006/relationships/image" Target="../media/image1.jpeg"/><Relationship Id="rId7" Type="http://schemas.openxmlformats.org/officeDocument/2006/relationships/image" Target="../media/image8.tm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jpeg"/><Relationship Id="rId9" Type="http://schemas.openxmlformats.org/officeDocument/2006/relationships/image" Target="../media/image10.tm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tmp"/><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1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2.jpe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jpe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jpe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3.png"/><Relationship Id="rId4" Type="http://schemas.openxmlformats.org/officeDocument/2006/relationships/image" Target="../media/image2.jpe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12" name="Title 5">
            <a:extLst>
              <a:ext uri="{FF2B5EF4-FFF2-40B4-BE49-F238E27FC236}">
                <a16:creationId xmlns:a16="http://schemas.microsoft.com/office/drawing/2014/main" id="{92469744-5F77-4354-8EB8-786452D813AC}"/>
              </a:ext>
            </a:extLst>
          </p:cNvPr>
          <p:cNvSpPr txBox="1">
            <a:spLocks/>
          </p:cNvSpPr>
          <p:nvPr/>
        </p:nvSpPr>
        <p:spPr>
          <a:xfrm>
            <a:off x="1324099" y="2029979"/>
            <a:ext cx="10159340" cy="2494520"/>
          </a:xfrm>
          <a:prstGeom prst="rect">
            <a:avLst/>
          </a:prstGeom>
        </p:spPr>
        <p:txBody>
          <a:bodyPr vert="horz" lIns="91440" tIns="45720" rIns="91440" bIns="45720" rtlCol="0" anchor="ctr">
            <a:no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algn="ctr">
              <a:lnSpc>
                <a:spcPct val="150000"/>
              </a:lnSpc>
            </a:pPr>
            <a:r>
              <a:rPr lang="en-US" altLang="en-US" b="1" dirty="0">
                <a:solidFill>
                  <a:schemeClr val="tx1"/>
                </a:solidFill>
                <a:latin typeface="Arial" panose="020B0604020202020204" pitchFamily="34" charset="0"/>
                <a:cs typeface="Arial" panose="020B0604020202020204" pitchFamily="34" charset="0"/>
              </a:rPr>
              <a:t>FUNDAMENTALS OF HYDRAULIC ANALYSIS </a:t>
            </a:r>
          </a:p>
        </p:txBody>
      </p:sp>
      <p:sp>
        <p:nvSpPr>
          <p:cNvPr id="13" name="TextBox 12">
            <a:extLst>
              <a:ext uri="{FF2B5EF4-FFF2-40B4-BE49-F238E27FC236}">
                <a16:creationId xmlns:a16="http://schemas.microsoft.com/office/drawing/2014/main" id="{748FAE0C-1C6C-48BF-AE4B-E3FF4BE518BB}"/>
              </a:ext>
            </a:extLst>
          </p:cNvPr>
          <p:cNvSpPr txBox="1"/>
          <p:nvPr/>
        </p:nvSpPr>
        <p:spPr>
          <a:xfrm>
            <a:off x="3295403" y="4524499"/>
            <a:ext cx="6216732" cy="2031325"/>
          </a:xfrm>
          <a:prstGeom prst="rect">
            <a:avLst/>
          </a:prstGeom>
          <a:noFill/>
        </p:spPr>
        <p:txBody>
          <a:bodyPr wrap="square">
            <a:spAutoFit/>
          </a:bodyPr>
          <a:lstStyle/>
          <a:p>
            <a:pPr algn="ctr">
              <a:lnSpc>
                <a:spcPct val="150000"/>
              </a:lnSpc>
              <a:buFont typeface="Wingdings 2" panose="05020102010507070707" pitchFamily="18" charset="2"/>
              <a:buNone/>
            </a:pPr>
            <a:r>
              <a:rPr lang="en-GB" altLang="en-US" sz="2800" b="1" dirty="0">
                <a:latin typeface="Constantia" panose="02030602050306030303" pitchFamily="18" charset="0"/>
              </a:rPr>
              <a:t>Liana </a:t>
            </a:r>
            <a:r>
              <a:rPr lang="en-GB" altLang="en-US" sz="2800" b="1" dirty="0" err="1">
                <a:latin typeface="Constantia" panose="02030602050306030303" pitchFamily="18" charset="0"/>
              </a:rPr>
              <a:t>Ioana</a:t>
            </a:r>
            <a:r>
              <a:rPr lang="en-GB" altLang="en-US" sz="2800" b="1" dirty="0">
                <a:latin typeface="Constantia" panose="02030602050306030303" pitchFamily="18" charset="0"/>
              </a:rPr>
              <a:t> VUTA</a:t>
            </a:r>
          </a:p>
          <a:p>
            <a:pPr>
              <a:lnSpc>
                <a:spcPct val="150000"/>
              </a:lnSpc>
              <a:buFont typeface="Wingdings 2" panose="05020102010507070707" pitchFamily="18" charset="2"/>
              <a:buNone/>
            </a:pPr>
            <a:endParaRPr lang="en-GB" altLang="en-US" sz="2800" b="1" dirty="0">
              <a:latin typeface="Constantia" panose="02030602050306030303" pitchFamily="18" charset="0"/>
            </a:endParaRPr>
          </a:p>
          <a:p>
            <a:pPr algn="ctr">
              <a:lnSpc>
                <a:spcPct val="150000"/>
              </a:lnSpc>
              <a:buFont typeface="Wingdings 2" panose="05020102010507070707" pitchFamily="18" charset="2"/>
              <a:buNone/>
            </a:pPr>
            <a:r>
              <a:rPr lang="en-GB" altLang="en-US" sz="2800" b="1" dirty="0">
                <a:latin typeface="Constantia" panose="02030602050306030303" pitchFamily="18" charset="0"/>
              </a:rPr>
              <a:t>Bucharest 15 March 2022</a:t>
            </a:r>
            <a:endParaRPr lang="it-IT" altLang="en-US" sz="2800" b="1" dirty="0">
              <a:latin typeface="Constantia" panose="02030602050306030303" pitchFamily="18" charset="0"/>
            </a:endParaRPr>
          </a:p>
        </p:txBody>
      </p:sp>
      <p:sp>
        <p:nvSpPr>
          <p:cNvPr id="10" name="Title 2">
            <a:extLst>
              <a:ext uri="{FF2B5EF4-FFF2-40B4-BE49-F238E27FC236}">
                <a16:creationId xmlns:a16="http://schemas.microsoft.com/office/drawing/2014/main" id="{5E8731B2-73B5-4FBD-AF3D-824E9CA9DD44}"/>
              </a:ext>
            </a:extLst>
          </p:cNvPr>
          <p:cNvSpPr txBox="1">
            <a:spLocks/>
          </p:cNvSpPr>
          <p:nvPr/>
        </p:nvSpPr>
        <p:spPr>
          <a:xfrm>
            <a:off x="1134318" y="81024"/>
            <a:ext cx="9797972" cy="972272"/>
          </a:xfrm>
          <a:prstGeom prst="rect">
            <a:avLst/>
          </a:prstGeom>
        </p:spPr>
        <p:txBody>
          <a:bodyPr vert="horz" lIns="91440" tIns="45720" rIns="91440" bIns="45720" rtlCol="0" anchor="ctr">
            <a:noAutofit/>
          </a:bodyPr>
          <a:lstStyle>
            <a:lvl1pPr algn="l" defTabSz="914400" rtl="0" eaLnBrk="1" latinLnBrk="0" hangingPunct="1">
              <a:lnSpc>
                <a:spcPts val="4600"/>
              </a:lnSpc>
              <a:spcBef>
                <a:spcPct val="0"/>
              </a:spcBef>
              <a:buNone/>
              <a:defRPr sz="3600" kern="1200" cap="all" baseline="0">
                <a:solidFill>
                  <a:schemeClr val="bg1"/>
                </a:solidFill>
                <a:latin typeface="+mj-lt"/>
                <a:ea typeface="+mj-ea"/>
                <a:cs typeface="+mj-cs"/>
              </a:defRPr>
            </a:lvl1pPr>
          </a:lstStyle>
          <a:p>
            <a:pPr algn="ctr">
              <a:lnSpc>
                <a:spcPct val="100000"/>
              </a:lnSpc>
            </a:pPr>
            <a:r>
              <a:rPr lang="ro-RO" sz="1800" b="1">
                <a:solidFill>
                  <a:schemeClr val="tx1"/>
                </a:solidFill>
              </a:rPr>
              <a:t>University POLITEHNICA bucharest</a:t>
            </a:r>
            <a:br>
              <a:rPr lang="ro-RO" sz="1800" b="1">
                <a:solidFill>
                  <a:schemeClr val="tx1"/>
                </a:solidFill>
              </a:rPr>
            </a:br>
            <a:r>
              <a:rPr lang="ro-RO" sz="1800" b="1">
                <a:solidFill>
                  <a:schemeClr val="tx1"/>
                </a:solidFill>
              </a:rPr>
              <a:t>FACULTy of energy engineering</a:t>
            </a:r>
            <a:r>
              <a:rPr lang="en-US" sz="1800" b="1">
                <a:solidFill>
                  <a:schemeClr val="tx1"/>
                </a:solidFill>
              </a:rPr>
              <a:t>, </a:t>
            </a:r>
            <a:r>
              <a:rPr lang="ro-RO" sz="1800" b="1">
                <a:solidFill>
                  <a:schemeClr val="tx1"/>
                </a:solidFill>
              </a:rPr>
              <a:t>department of hydraulic, hydraulic machinery</a:t>
            </a:r>
            <a:br>
              <a:rPr lang="en-US" sz="1800" b="1">
                <a:solidFill>
                  <a:schemeClr val="tx1"/>
                </a:solidFill>
              </a:rPr>
            </a:br>
            <a:r>
              <a:rPr lang="ro-RO" sz="1800" b="1">
                <a:solidFill>
                  <a:schemeClr val="tx1"/>
                </a:solidFill>
              </a:rPr>
              <a:t>and environmental engineering</a:t>
            </a:r>
            <a:r>
              <a:rPr lang="en-US" sz="1800" b="1">
                <a:solidFill>
                  <a:schemeClr val="tx1"/>
                </a:solidFill>
              </a:rPr>
              <a:t>, </a:t>
            </a:r>
            <a:r>
              <a:rPr lang="ro-RO" sz="1800" b="1">
                <a:solidFill>
                  <a:schemeClr val="tx1"/>
                </a:solidFill>
              </a:rPr>
              <a:t>Bucharest, romania</a:t>
            </a:r>
            <a:endParaRPr lang="ro-RO" sz="1800" b="1" dirty="0">
              <a:solidFill>
                <a:schemeClr val="tx1"/>
              </a:solidFill>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object 5"/>
          <p:cNvSpPr/>
          <p:nvPr/>
        </p:nvSpPr>
        <p:spPr>
          <a:xfrm>
            <a:off x="42830" y="2482896"/>
            <a:ext cx="8433725" cy="4330885"/>
          </a:xfrm>
          <a:prstGeom prst="rect">
            <a:avLst/>
          </a:prstGeom>
          <a:blipFill>
            <a:blip r:embed="rId6" cstate="print"/>
            <a:stretch>
              <a:fillRect/>
            </a:stretch>
          </a:blipFill>
        </p:spPr>
        <p:txBody>
          <a:bodyPr wrap="square" lIns="0" tIns="0" rIns="0" bIns="0" rtlCol="0"/>
          <a:lstStyle/>
          <a:p>
            <a:endParaRPr/>
          </a:p>
        </p:txBody>
      </p:sp>
      <p:sp>
        <p:nvSpPr>
          <p:cNvPr id="10" name="Rectangle 9"/>
          <p:cNvSpPr/>
          <p:nvPr/>
        </p:nvSpPr>
        <p:spPr>
          <a:xfrm>
            <a:off x="734993" y="1230077"/>
            <a:ext cx="7216590" cy="523220"/>
          </a:xfrm>
          <a:prstGeom prst="rect">
            <a:avLst/>
          </a:prstGeom>
          <a:solidFill>
            <a:schemeClr val="bg1">
              <a:alpha val="50000"/>
            </a:schemeClr>
          </a:solidFill>
        </p:spPr>
        <p:txBody>
          <a:bodyPr wrap="square">
            <a:spAutoFit/>
          </a:bodyPr>
          <a:lstStyle/>
          <a:p>
            <a:pPr marL="12700" algn="ctr">
              <a:lnSpc>
                <a:spcPct val="100000"/>
              </a:lnSpc>
              <a:spcBef>
                <a:spcPts val="405"/>
              </a:spcBef>
            </a:pPr>
            <a:r>
              <a:rPr lang="en-US" sz="2800" spc="5" dirty="0">
                <a:solidFill>
                  <a:srgbClr val="C00000"/>
                </a:solidFill>
                <a:latin typeface="Arial" pitchFamily="34" charset="0"/>
                <a:cs typeface="Arial" pitchFamily="34" charset="0"/>
              </a:rPr>
              <a:t>Pipe sizing </a:t>
            </a:r>
            <a:r>
              <a:rPr lang="en-US" sz="2800" dirty="0">
                <a:solidFill>
                  <a:srgbClr val="C00000"/>
                </a:solidFill>
                <a:latin typeface="Arial" pitchFamily="34" charset="0"/>
                <a:cs typeface="Arial" pitchFamily="34" charset="0"/>
              </a:rPr>
              <a:t>(economic velocity criteria</a:t>
            </a:r>
            <a:r>
              <a:rPr lang="en-US" sz="2800" spc="5" dirty="0">
                <a:solidFill>
                  <a:srgbClr val="C00000"/>
                </a:solidFill>
                <a:latin typeface="Arial" pitchFamily="34" charset="0"/>
                <a:cs typeface="Arial" pitchFamily="34" charset="0"/>
              </a:rPr>
              <a:t>)</a:t>
            </a:r>
            <a:endParaRPr lang="en-US" sz="2800" dirty="0">
              <a:solidFill>
                <a:srgbClr val="C00000"/>
              </a:solidFill>
              <a:latin typeface="Arial" pitchFamily="34" charset="0"/>
              <a:cs typeface="Arial" pitchFamily="34" charset="0"/>
            </a:endParaRPr>
          </a:p>
        </p:txBody>
      </p:sp>
      <p:grpSp>
        <p:nvGrpSpPr>
          <p:cNvPr id="11" name="Group 10"/>
          <p:cNvGrpSpPr/>
          <p:nvPr/>
        </p:nvGrpSpPr>
        <p:grpSpPr>
          <a:xfrm>
            <a:off x="8305575" y="3270684"/>
            <a:ext cx="3886200" cy="2236375"/>
            <a:chOff x="5257801" y="0"/>
            <a:chExt cx="3886200" cy="2236375"/>
          </a:xfrm>
        </p:grpSpPr>
        <p:sp>
          <p:nvSpPr>
            <p:cNvPr id="12" name="object 4"/>
            <p:cNvSpPr/>
            <p:nvPr/>
          </p:nvSpPr>
          <p:spPr>
            <a:xfrm>
              <a:off x="5257801" y="0"/>
              <a:ext cx="3886200" cy="2236375"/>
            </a:xfrm>
            <a:prstGeom prst="rect">
              <a:avLst/>
            </a:prstGeom>
            <a:blipFill>
              <a:blip r:embed="rId7" cstate="print"/>
              <a:stretch>
                <a:fillRect/>
              </a:stretch>
            </a:blipFill>
          </p:spPr>
          <p:txBody>
            <a:bodyPr wrap="square" lIns="0" tIns="0" rIns="0" bIns="0" rtlCol="0"/>
            <a:lstStyle/>
            <a:p>
              <a:endParaRPr/>
            </a:p>
          </p:txBody>
        </p:sp>
        <p:sp>
          <p:nvSpPr>
            <p:cNvPr id="13" name="TextBox 12"/>
            <p:cNvSpPr txBox="1"/>
            <p:nvPr/>
          </p:nvSpPr>
          <p:spPr>
            <a:xfrm>
              <a:off x="5867400" y="5196"/>
              <a:ext cx="2819400" cy="107722"/>
            </a:xfrm>
            <a:prstGeom prst="rect">
              <a:avLst/>
            </a:prstGeom>
            <a:solidFill>
              <a:schemeClr val="lt1"/>
            </a:solidFill>
          </p:spPr>
          <p:txBody>
            <a:bodyPr wrap="square" lIns="0" tIns="0" rIns="0" bIns="0" rtlCol="0">
              <a:spAutoFit/>
            </a:bodyPr>
            <a:lstStyle/>
            <a:p>
              <a:r>
                <a:rPr lang="en-US" sz="700" dirty="0"/>
                <a:t>Economic pipe sizing criteria: Q=100 l/s; L=1km; k=1.5mm</a:t>
              </a:r>
            </a:p>
          </p:txBody>
        </p:sp>
        <p:sp>
          <p:nvSpPr>
            <p:cNvPr id="14" name="TextBox 13"/>
            <p:cNvSpPr txBox="1"/>
            <p:nvPr/>
          </p:nvSpPr>
          <p:spPr>
            <a:xfrm>
              <a:off x="7879770" y="878035"/>
              <a:ext cx="959430" cy="92333"/>
            </a:xfrm>
            <a:prstGeom prst="rect">
              <a:avLst/>
            </a:prstGeom>
            <a:solidFill>
              <a:schemeClr val="lt1"/>
            </a:solidFill>
          </p:spPr>
          <p:txBody>
            <a:bodyPr wrap="square" lIns="0" tIns="0" rIns="0" bIns="0" rtlCol="0">
              <a:spAutoFit/>
            </a:bodyPr>
            <a:lstStyle/>
            <a:p>
              <a:r>
                <a:rPr lang="en-US" sz="600" dirty="0"/>
                <a:t>Pipe cost [USD]</a:t>
              </a:r>
            </a:p>
          </p:txBody>
        </p:sp>
        <p:sp>
          <p:nvSpPr>
            <p:cNvPr id="15" name="TextBox 14"/>
            <p:cNvSpPr txBox="1"/>
            <p:nvPr/>
          </p:nvSpPr>
          <p:spPr>
            <a:xfrm>
              <a:off x="7879770" y="964625"/>
              <a:ext cx="959430" cy="92333"/>
            </a:xfrm>
            <a:prstGeom prst="rect">
              <a:avLst/>
            </a:prstGeom>
            <a:solidFill>
              <a:schemeClr val="lt1"/>
            </a:solidFill>
          </p:spPr>
          <p:txBody>
            <a:bodyPr wrap="square" lIns="0" tIns="0" rIns="0" bIns="0" rtlCol="0">
              <a:spAutoFit/>
            </a:bodyPr>
            <a:lstStyle/>
            <a:p>
              <a:r>
                <a:rPr lang="en-US" sz="600" dirty="0"/>
                <a:t>Head losses [m]</a:t>
              </a:r>
            </a:p>
          </p:txBody>
        </p:sp>
      </p:grpSp>
      <p:sp>
        <p:nvSpPr>
          <p:cNvPr id="16" name="TextBox 15"/>
          <p:cNvSpPr txBox="1"/>
          <p:nvPr/>
        </p:nvSpPr>
        <p:spPr>
          <a:xfrm>
            <a:off x="42830" y="2534411"/>
            <a:ext cx="8366981" cy="608206"/>
          </a:xfrm>
          <a:prstGeom prst="rect">
            <a:avLst/>
          </a:prstGeom>
          <a:solidFill>
            <a:schemeClr val="lt1"/>
          </a:solidFill>
        </p:spPr>
        <p:txBody>
          <a:bodyPr wrap="square" lIns="0" tIns="0" rIns="0" bIns="0" rtlCol="0">
            <a:noAutofit/>
          </a:bodyPr>
          <a:lstStyle/>
          <a:p>
            <a:pPr algn="ctr">
              <a:spcBef>
                <a:spcPts val="600"/>
              </a:spcBef>
              <a:spcAft>
                <a:spcPts val="600"/>
              </a:spcAft>
            </a:pPr>
            <a:r>
              <a:rPr lang="en-US" sz="1600" b="1" dirty="0">
                <a:solidFill>
                  <a:srgbClr val="C00000"/>
                </a:solidFill>
              </a:rPr>
              <a:t>Nominal diameter of the pipe, mean economic velocity, mean volumetric flow-rate (approximate values) and the range of variation of the mean volumetric flow-rate</a:t>
            </a:r>
          </a:p>
        </p:txBody>
      </p:sp>
    </p:spTree>
    <p:extLst>
      <p:ext uri="{BB962C8B-B14F-4D97-AF65-F5344CB8AC3E}">
        <p14:creationId xmlns:p14="http://schemas.microsoft.com/office/powerpoint/2010/main" val="427094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2857500" y="2782668"/>
            <a:ext cx="6477000" cy="646331"/>
          </a:xfrm>
          <a:prstGeom prst="rect">
            <a:avLst/>
          </a:prstGeom>
          <a:solidFill>
            <a:schemeClr val="bg1">
              <a:alpha val="54000"/>
            </a:schemeClr>
          </a:solidFill>
        </p:spPr>
        <p:txBody>
          <a:bodyPr wrap="square">
            <a:spAutoFit/>
          </a:bodyPr>
          <a:lstStyle/>
          <a:p>
            <a:pPr algn="ctr"/>
            <a:r>
              <a:rPr lang="it-IT" sz="3600" b="1" dirty="0">
                <a:solidFill>
                  <a:schemeClr val="tx2">
                    <a:lumMod val="75000"/>
                  </a:schemeClr>
                </a:solidFill>
              </a:rPr>
              <a:t>Water distribution networks</a:t>
            </a:r>
            <a:endParaRPr lang="en-US" sz="3600" b="1" dirty="0">
              <a:solidFill>
                <a:schemeClr val="tx2">
                  <a:lumMod val="75000"/>
                </a:schemeClr>
              </a:solidFill>
            </a:endParaRPr>
          </a:p>
        </p:txBody>
      </p:sp>
    </p:spTree>
    <p:extLst>
      <p:ext uri="{BB962C8B-B14F-4D97-AF65-F5344CB8AC3E}">
        <p14:creationId xmlns:p14="http://schemas.microsoft.com/office/powerpoint/2010/main" val="289411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3415651" y="903183"/>
            <a:ext cx="1976823"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Introduction</a:t>
            </a:r>
            <a:endParaRPr lang="en-US" sz="2400" dirty="0">
              <a:solidFill>
                <a:srgbClr val="C00000"/>
              </a:solidFill>
              <a:latin typeface="Arial" pitchFamily="34" charset="0"/>
              <a:cs typeface="Arial" pitchFamily="34" charset="0"/>
            </a:endParaRPr>
          </a:p>
        </p:txBody>
      </p:sp>
      <p:sp>
        <p:nvSpPr>
          <p:cNvPr id="10" name="Content Placeholder 2"/>
          <p:cNvSpPr txBox="1">
            <a:spLocks/>
          </p:cNvSpPr>
          <p:nvPr/>
        </p:nvSpPr>
        <p:spPr>
          <a:xfrm>
            <a:off x="409575" y="1676400"/>
            <a:ext cx="8952139" cy="4953000"/>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fr-FR" sz="1600" dirty="0">
                <a:latin typeface="Arial" pitchFamily="34" charset="0"/>
                <a:cs typeface="Arial" pitchFamily="34" charset="0"/>
              </a:rPr>
              <a:t>	Water distribution networks </a:t>
            </a:r>
            <a:r>
              <a:rPr lang="fr-FR" sz="1600" dirty="0" err="1">
                <a:latin typeface="Arial" pitchFamily="34" charset="0"/>
                <a:cs typeface="Arial" pitchFamily="34" charset="0"/>
              </a:rPr>
              <a:t>contains</a:t>
            </a:r>
            <a:r>
              <a:rPr lang="fr-FR" sz="1600" dirty="0">
                <a:latin typeface="Arial" pitchFamily="34" charset="0"/>
                <a:cs typeface="Arial" pitchFamily="34" charset="0"/>
              </a:rPr>
              <a:t> pipes and </a:t>
            </a:r>
            <a:r>
              <a:rPr lang="fr-FR" sz="1600" dirty="0" err="1">
                <a:latin typeface="Arial" pitchFamily="34" charset="0"/>
                <a:cs typeface="Arial" pitchFamily="34" charset="0"/>
              </a:rPr>
              <a:t>nodes</a:t>
            </a:r>
            <a:r>
              <a:rPr lang="fr-FR" sz="1600" dirty="0">
                <a:latin typeface="Arial" pitchFamily="34" charset="0"/>
                <a:cs typeface="Arial" pitchFamily="34" charset="0"/>
              </a:rPr>
              <a:t> (</a:t>
            </a:r>
            <a:r>
              <a:rPr lang="fr-FR" sz="1600" dirty="0" err="1">
                <a:solidFill>
                  <a:srgbClr val="FF0000"/>
                </a:solidFill>
                <a:latin typeface="Arial" pitchFamily="34" charset="0"/>
                <a:cs typeface="Arial" pitchFamily="34" charset="0"/>
              </a:rPr>
              <a:t>junctions</a:t>
            </a:r>
            <a:r>
              <a:rPr lang="fr-FR" sz="1600" dirty="0">
                <a:solidFill>
                  <a:srgbClr val="FF0000"/>
                </a:solidFill>
                <a:latin typeface="Arial" pitchFamily="34" charset="0"/>
                <a:cs typeface="Arial" pitchFamily="34" charset="0"/>
              </a:rPr>
              <a:t> and </a:t>
            </a:r>
            <a:r>
              <a:rPr lang="fr-FR" sz="1600" dirty="0" err="1">
                <a:solidFill>
                  <a:srgbClr val="FF0000"/>
                </a:solidFill>
                <a:latin typeface="Arial" pitchFamily="34" charset="0"/>
                <a:cs typeface="Arial" pitchFamily="34" charset="0"/>
              </a:rPr>
              <a:t>reservoirs</a:t>
            </a:r>
            <a:r>
              <a:rPr lang="fr-FR" sz="1600" dirty="0">
                <a:solidFill>
                  <a:srgbClr val="FF0000"/>
                </a:solidFill>
                <a:latin typeface="Arial" pitchFamily="34" charset="0"/>
                <a:cs typeface="Arial" pitchFamily="34" charset="0"/>
              </a:rPr>
              <a:t>/tanks</a:t>
            </a:r>
            <a:r>
              <a:rPr lang="fr-FR" sz="1600" dirty="0">
                <a:latin typeface="Arial" pitchFamily="34" charset="0"/>
                <a:cs typeface="Arial" pitchFamily="34" charset="0"/>
              </a:rPr>
              <a:t>). </a:t>
            </a:r>
            <a:r>
              <a:rPr lang="fr-FR" sz="1600" dirty="0" err="1">
                <a:latin typeface="Arial" pitchFamily="34" charset="0"/>
                <a:cs typeface="Arial" pitchFamily="34" charset="0"/>
              </a:rPr>
              <a:t>Based</a:t>
            </a:r>
            <a:r>
              <a:rPr lang="fr-FR" sz="1600" dirty="0">
                <a:latin typeface="Arial" pitchFamily="34" charset="0"/>
                <a:cs typeface="Arial" pitchFamily="34" charset="0"/>
              </a:rPr>
              <a:t> on </a:t>
            </a:r>
            <a:r>
              <a:rPr lang="fr-FR" sz="1600" dirty="0" err="1">
                <a:latin typeface="Arial" pitchFamily="34" charset="0"/>
                <a:cs typeface="Arial" pitchFamily="34" charset="0"/>
              </a:rPr>
              <a:t>geometric</a:t>
            </a:r>
            <a:r>
              <a:rPr lang="fr-FR" sz="1600" dirty="0">
                <a:latin typeface="Arial" pitchFamily="34" charset="0"/>
                <a:cs typeface="Arial" pitchFamily="34" charset="0"/>
              </a:rPr>
              <a:t> </a:t>
            </a:r>
            <a:r>
              <a:rPr lang="fr-FR" sz="1600" dirty="0" err="1">
                <a:latin typeface="Arial" pitchFamily="34" charset="0"/>
                <a:cs typeface="Arial" pitchFamily="34" charset="0"/>
              </a:rPr>
              <a:t>layout</a:t>
            </a:r>
            <a:r>
              <a:rPr lang="fr-FR" sz="1600" dirty="0">
                <a:latin typeface="Arial" pitchFamily="34" charset="0"/>
                <a:cs typeface="Arial" pitchFamily="34" charset="0"/>
              </a:rPr>
              <a:t> of the network </a:t>
            </a:r>
            <a:r>
              <a:rPr lang="fr-FR" sz="1600" dirty="0" err="1">
                <a:latin typeface="Arial" pitchFamily="34" charset="0"/>
                <a:cs typeface="Arial" pitchFamily="34" charset="0"/>
              </a:rPr>
              <a:t>we</a:t>
            </a:r>
            <a:r>
              <a:rPr lang="fr-FR" sz="1600" dirty="0">
                <a:latin typeface="Arial" pitchFamily="34" charset="0"/>
                <a:cs typeface="Arial" pitchFamily="34" charset="0"/>
              </a:rPr>
              <a:t> </a:t>
            </a:r>
            <a:r>
              <a:rPr lang="fr-FR" sz="1600" dirty="0" err="1">
                <a:latin typeface="Arial" pitchFamily="34" charset="0"/>
                <a:cs typeface="Arial" pitchFamily="34" charset="0"/>
              </a:rPr>
              <a:t>can</a:t>
            </a:r>
            <a:r>
              <a:rPr lang="fr-FR" sz="1600" dirty="0">
                <a:latin typeface="Arial" pitchFamily="34" charset="0"/>
                <a:cs typeface="Arial" pitchFamily="34" charset="0"/>
              </a:rPr>
              <a:t> </a:t>
            </a:r>
            <a:r>
              <a:rPr lang="fr-FR" sz="1600" dirty="0" err="1">
                <a:latin typeface="Arial" pitchFamily="34" charset="0"/>
                <a:cs typeface="Arial" pitchFamily="34" charset="0"/>
              </a:rPr>
              <a:t>identify</a:t>
            </a:r>
            <a:r>
              <a:rPr lang="fr-FR" sz="1600" dirty="0">
                <a:latin typeface="Arial" pitchFamily="34" charset="0"/>
                <a:cs typeface="Arial" pitchFamily="34" charset="0"/>
              </a:rPr>
              <a:t>:</a:t>
            </a:r>
          </a:p>
          <a:p>
            <a:pPr marL="114300" indent="0" algn="just">
              <a:buFont typeface="Arial" panose="020B0604020202020204" pitchFamily="34" charset="0"/>
              <a:buNone/>
            </a:pPr>
            <a:endParaRPr lang="vi-VN" sz="1600" dirty="0">
              <a:latin typeface="Arial" pitchFamily="34" charset="0"/>
              <a:cs typeface="Arial" pitchFamily="34" charset="0"/>
            </a:endParaRPr>
          </a:p>
          <a:p>
            <a:pPr marL="285750" indent="-285750" algn="just"/>
            <a:r>
              <a:rPr lang="en-US" sz="1600" b="1" dirty="0">
                <a:latin typeface="Arial" pitchFamily="34" charset="0"/>
                <a:cs typeface="Arial" pitchFamily="34" charset="0"/>
              </a:rPr>
              <a:t>Branched or dead-ends or tree network </a:t>
            </a:r>
            <a:r>
              <a:rPr lang="en-US" sz="1600" dirty="0">
                <a:latin typeface="Arial" pitchFamily="34" charset="0"/>
                <a:cs typeface="Arial" pitchFamily="34" charset="0"/>
              </a:rPr>
              <a:t>– </a:t>
            </a:r>
            <a:r>
              <a:rPr lang="en-US" sz="1600" dirty="0">
                <a:solidFill>
                  <a:srgbClr val="FF0000"/>
                </a:solidFill>
                <a:latin typeface="Arial" pitchFamily="34" charset="0"/>
                <a:cs typeface="Arial" pitchFamily="34" charset="0"/>
              </a:rPr>
              <a:t>one main pipeline convey the water to the city and has sub-mains branch lines off from both sides, which are further on branched into several pipelines which provide the water to consumers; </a:t>
            </a:r>
            <a:endParaRPr lang="en-US" sz="1600" dirty="0">
              <a:latin typeface="Arial" pitchFamily="34" charset="0"/>
              <a:cs typeface="Arial" pitchFamily="34" charset="0"/>
            </a:endParaRPr>
          </a:p>
          <a:p>
            <a:pPr marL="285750" indent="-285750" algn="just"/>
            <a:endParaRPr lang="en-US" sz="1600" dirty="0">
              <a:latin typeface="Arial" pitchFamily="34" charset="0"/>
              <a:cs typeface="Arial" pitchFamily="34" charset="0"/>
            </a:endParaRPr>
          </a:p>
          <a:p>
            <a:pPr marL="285750" indent="-285750" algn="just"/>
            <a:r>
              <a:rPr lang="en-US" sz="1600" b="1" dirty="0">
                <a:latin typeface="Arial" pitchFamily="34" charset="0"/>
                <a:cs typeface="Arial" pitchFamily="34" charset="0"/>
              </a:rPr>
              <a:t>Looped or circular or ring networks </a:t>
            </a:r>
            <a:r>
              <a:rPr lang="en-US" sz="1600" dirty="0">
                <a:latin typeface="Arial" pitchFamily="34" charset="0"/>
                <a:cs typeface="Arial" pitchFamily="34" charset="0"/>
              </a:rPr>
              <a:t>–</a:t>
            </a:r>
            <a:r>
              <a:rPr lang="vi-VN" sz="1600" dirty="0">
                <a:latin typeface="Arial" pitchFamily="34" charset="0"/>
                <a:cs typeface="Arial" pitchFamily="34" charset="0"/>
              </a:rPr>
              <a:t> </a:t>
            </a:r>
            <a:r>
              <a:rPr lang="en-US" sz="1600" dirty="0">
                <a:solidFill>
                  <a:srgbClr val="FF0000"/>
                </a:solidFill>
                <a:latin typeface="Arial" pitchFamily="34" charset="0"/>
                <a:cs typeface="Arial" pitchFamily="34" charset="0"/>
              </a:rPr>
              <a:t>in this case the supply mains forms a ring around the distribution area and the branches are connected cross-wise to the mains and also to each other; two adjacent rings have at least one pipe and two nodes in common. The pipes of the network intersect in nodes, from which consumption flows may or may not be taken;</a:t>
            </a:r>
            <a:endParaRPr lang="en-US" sz="1600" dirty="0">
              <a:latin typeface="Arial" pitchFamily="34" charset="0"/>
              <a:cs typeface="Arial" pitchFamily="34" charset="0"/>
            </a:endParaRPr>
          </a:p>
          <a:p>
            <a:pPr marL="285750" indent="-285750" algn="just"/>
            <a:endParaRPr lang="en-US" sz="1600" dirty="0">
              <a:latin typeface="Arial" pitchFamily="34" charset="0"/>
              <a:cs typeface="Arial" pitchFamily="34" charset="0"/>
            </a:endParaRPr>
          </a:p>
          <a:p>
            <a:pPr marL="285750" indent="-285750" algn="just"/>
            <a:r>
              <a:rPr lang="en-US" sz="1600" b="1" dirty="0">
                <a:latin typeface="Arial" pitchFamily="34" charset="0"/>
                <a:cs typeface="Arial" pitchFamily="34" charset="0"/>
              </a:rPr>
              <a:t>Mixt networks - </a:t>
            </a:r>
            <a:r>
              <a:rPr lang="en-US" sz="1600" dirty="0">
                <a:latin typeface="Arial" pitchFamily="34" charset="0"/>
                <a:cs typeface="Arial" pitchFamily="34" charset="0"/>
              </a:rPr>
              <a:t> In certain nodes of a circular network, branched networks of pipes can be connected, thus resulting in a complex network. </a:t>
            </a:r>
          </a:p>
        </p:txBody>
      </p:sp>
      <p:pic>
        <p:nvPicPr>
          <p:cNvPr id="11" name="Picture 10"/>
          <p:cNvPicPr>
            <a:picLocks noChangeAspect="1"/>
          </p:cNvPicPr>
          <p:nvPr/>
        </p:nvPicPr>
        <p:blipFill rotWithShape="1">
          <a:blip r:embed="rId6"/>
          <a:srcRect l="32179" t="21016" r="26750" b="35810"/>
          <a:stretch/>
        </p:blipFill>
        <p:spPr>
          <a:xfrm>
            <a:off x="9527223" y="2278629"/>
            <a:ext cx="2254809" cy="1333278"/>
          </a:xfrm>
          <a:prstGeom prst="rect">
            <a:avLst/>
          </a:prstGeom>
        </p:spPr>
      </p:pic>
      <p:pic>
        <p:nvPicPr>
          <p:cNvPr id="12" name="Picture 11"/>
          <p:cNvPicPr>
            <a:picLocks noChangeAspect="1"/>
          </p:cNvPicPr>
          <p:nvPr/>
        </p:nvPicPr>
        <p:blipFill rotWithShape="1">
          <a:blip r:embed="rId7"/>
          <a:srcRect l="37178" t="21904" r="28893" b="22730"/>
          <a:stretch/>
        </p:blipFill>
        <p:spPr>
          <a:xfrm>
            <a:off x="9527223" y="3987430"/>
            <a:ext cx="2407454" cy="2209789"/>
          </a:xfrm>
          <a:prstGeom prst="rect">
            <a:avLst/>
          </a:prstGeom>
        </p:spPr>
      </p:pic>
    </p:spTree>
    <p:extLst>
      <p:ext uri="{BB962C8B-B14F-4D97-AF65-F5344CB8AC3E}">
        <p14:creationId xmlns:p14="http://schemas.microsoft.com/office/powerpoint/2010/main" val="235160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Content Placeholder 2"/>
          <p:cNvSpPr txBox="1">
            <a:spLocks/>
          </p:cNvSpPr>
          <p:nvPr/>
        </p:nvSpPr>
        <p:spPr>
          <a:xfrm>
            <a:off x="457199" y="1676400"/>
            <a:ext cx="10874415" cy="4976191"/>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a:t>
            </a:r>
          </a:p>
          <a:p>
            <a:pPr marL="114300" indent="0" algn="just">
              <a:buFont typeface="Arial" panose="020B0604020202020204" pitchFamily="34" charset="0"/>
              <a:buNone/>
            </a:pPr>
            <a:r>
              <a:rPr lang="en-US" sz="1600" dirty="0">
                <a:latin typeface="Arial" pitchFamily="34" charset="0"/>
                <a:cs typeface="Arial" pitchFamily="34" charset="0"/>
              </a:rPr>
              <a:t>The hydraulic calculation of the pipeline networks involves solving a system of equations consisting of:</a:t>
            </a:r>
          </a:p>
          <a:p>
            <a:pPr algn="just"/>
            <a:r>
              <a:rPr lang="en-US" sz="1600" dirty="0">
                <a:solidFill>
                  <a:schemeClr val="tx1"/>
                </a:solidFill>
                <a:latin typeface="Arial" pitchFamily="34" charset="0"/>
                <a:cs typeface="Arial" pitchFamily="34" charset="0"/>
              </a:rPr>
              <a:t>conservation of energy for pipelines</a:t>
            </a:r>
            <a:r>
              <a:rPr lang="en-US" sz="1600" dirty="0">
                <a:latin typeface="Arial" pitchFamily="34" charset="0"/>
                <a:cs typeface="Arial" pitchFamily="34" charset="0"/>
              </a:rPr>
              <a:t>;</a:t>
            </a:r>
          </a:p>
          <a:p>
            <a:pPr algn="just"/>
            <a:r>
              <a:rPr lang="en-US" sz="1600" dirty="0">
                <a:latin typeface="Arial" pitchFamily="34" charset="0"/>
                <a:cs typeface="Arial" pitchFamily="34" charset="0"/>
              </a:rPr>
              <a:t>the continuity equation in network nodes;</a:t>
            </a:r>
          </a:p>
          <a:p>
            <a:pPr algn="just"/>
            <a:r>
              <a:rPr lang="en-US" sz="1600" dirty="0">
                <a:latin typeface="Arial" pitchFamily="34" charset="0"/>
                <a:cs typeface="Arial" pitchFamily="34" charset="0"/>
              </a:rPr>
              <a:t>the relations of calculation of the hydraulic head losses, or relations that emphasize the dependence of the pumping height on the conveyed flow, in case of the existence of some machines.</a:t>
            </a:r>
          </a:p>
          <a:p>
            <a:pPr marL="114300" indent="0" algn="just">
              <a:buFont typeface="Arial" panose="020B0604020202020204" pitchFamily="34" charset="0"/>
              <a:buNone/>
            </a:pPr>
            <a:r>
              <a:rPr lang="en-US" sz="1600" dirty="0">
                <a:latin typeface="Arial" pitchFamily="34" charset="0"/>
                <a:cs typeface="Arial" pitchFamily="34" charset="0"/>
              </a:rPr>
              <a:t>	</a:t>
            </a:r>
          </a:p>
          <a:p>
            <a:pPr marL="114300" indent="0" algn="just">
              <a:buFont typeface="Arial" panose="020B0604020202020204" pitchFamily="34" charset="0"/>
              <a:buNone/>
            </a:pPr>
            <a:r>
              <a:rPr lang="en-US" sz="1600" dirty="0">
                <a:latin typeface="Arial" pitchFamily="34" charset="0"/>
                <a:cs typeface="Arial" pitchFamily="34" charset="0"/>
              </a:rPr>
              <a:t>	From the hydraulic calculation point of view, there are:</a:t>
            </a:r>
          </a:p>
          <a:p>
            <a:pPr algn="just"/>
            <a:r>
              <a:rPr lang="en-US" sz="1600" dirty="0">
                <a:latin typeface="Arial" pitchFamily="34" charset="0"/>
                <a:cs typeface="Arial" pitchFamily="34" charset="0"/>
              </a:rPr>
              <a:t>WDN in which the direction of all flow rates on the pipes of the network is known (e.g. branched networks);</a:t>
            </a:r>
          </a:p>
          <a:p>
            <a:pPr algn="just"/>
            <a:r>
              <a:rPr lang="en-US" sz="1600" dirty="0">
                <a:latin typeface="Arial" pitchFamily="34" charset="0"/>
                <a:cs typeface="Arial" pitchFamily="34" charset="0"/>
              </a:rPr>
              <a:t>WDN in which at least on a pipe the direction of flow rate cannot be established (looped or mixt networks);</a:t>
            </a:r>
          </a:p>
          <a:p>
            <a:pPr algn="just"/>
            <a:r>
              <a:rPr lang="en-US" sz="1600" dirty="0">
                <a:latin typeface="Arial" pitchFamily="34" charset="0"/>
                <a:cs typeface="Arial" pitchFamily="34" charset="0"/>
              </a:rPr>
              <a:t>Binary networks - </a:t>
            </a:r>
            <a:r>
              <a:rPr lang="en-US" sz="1600" dirty="0">
                <a:solidFill>
                  <a:srgbClr val="FF0000"/>
                </a:solidFill>
                <a:latin typeface="Arial" pitchFamily="34" charset="0"/>
                <a:cs typeface="Arial" pitchFamily="34" charset="0"/>
              </a:rPr>
              <a:t>a particular case of ring networks that are geometrically calculated with specific relationships to the hydraulic calculation of branched networks;</a:t>
            </a:r>
          </a:p>
        </p:txBody>
      </p:sp>
      <p:sp>
        <p:nvSpPr>
          <p:cNvPr id="10" name="Rectangle 9"/>
          <p:cNvSpPr/>
          <p:nvPr/>
        </p:nvSpPr>
        <p:spPr>
          <a:xfrm>
            <a:off x="2824098" y="797847"/>
            <a:ext cx="5393741" cy="461665"/>
          </a:xfrm>
          <a:prstGeom prst="rect">
            <a:avLst/>
          </a:prstGeom>
        </p:spPr>
        <p:txBody>
          <a:bodyPr wrap="square">
            <a:spAutoFit/>
          </a:bodyPr>
          <a:lstStyle/>
          <a:p>
            <a:pPr algn="ctr"/>
            <a:r>
              <a:rPr lang="en-US" sz="2400" dirty="0">
                <a:solidFill>
                  <a:srgbClr val="C00000"/>
                </a:solidFill>
                <a:latin typeface="Arial" pitchFamily="34" charset="0"/>
                <a:cs typeface="Arial" pitchFamily="34" charset="0"/>
              </a:rPr>
              <a:t>Hydraulic calculation of WDN</a:t>
            </a:r>
          </a:p>
        </p:txBody>
      </p:sp>
    </p:spTree>
    <p:extLst>
      <p:ext uri="{BB962C8B-B14F-4D97-AF65-F5344CB8AC3E}">
        <p14:creationId xmlns:p14="http://schemas.microsoft.com/office/powerpoint/2010/main" val="2734546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Content Placeholder 2"/>
          <p:cNvSpPr txBox="1">
            <a:spLocks/>
          </p:cNvSpPr>
          <p:nvPr/>
        </p:nvSpPr>
        <p:spPr>
          <a:xfrm>
            <a:off x="457200" y="1752600"/>
            <a:ext cx="11430000" cy="4800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a:t>
            </a:r>
          </a:p>
          <a:p>
            <a:pPr marL="114300" indent="0" algn="just">
              <a:buFont typeface="Arial" panose="020B0604020202020204" pitchFamily="34" charset="0"/>
              <a:buNone/>
            </a:pPr>
            <a:r>
              <a:rPr lang="en-US" sz="1600" dirty="0">
                <a:latin typeface="Arial" pitchFamily="34" charset="0"/>
                <a:cs typeface="Arial" pitchFamily="34" charset="0"/>
              </a:rPr>
              <a:t>From a hydraulic point of view, branched/tree WDN are networks in which, generally, the direction and value of the flow rates conveyed by the pipes can be directly determined by using the continuity equations. When the flow rates cannot be obtained directly, the energy laws on the pipes must be written in the form presented for the circular networks, and the resulting system is solved using the algorithm presented for the circular networks. </a:t>
            </a:r>
          </a:p>
          <a:p>
            <a:pPr marL="114300" indent="0" algn="just">
              <a:buFont typeface="Arial" panose="020B0604020202020204" pitchFamily="34" charset="0"/>
              <a:buNone/>
            </a:pPr>
            <a:r>
              <a:rPr lang="en-US" sz="1600" dirty="0">
                <a:latin typeface="Arial" pitchFamily="34" charset="0"/>
                <a:cs typeface="Arial" pitchFamily="34" charset="0"/>
              </a:rPr>
              <a:t>On the pipes of branched networks fed from a single source, the flow has a </a:t>
            </a:r>
            <a:r>
              <a:rPr lang="en-US" sz="1600" b="1" dirty="0">
                <a:latin typeface="Arial" pitchFamily="34" charset="0"/>
                <a:cs typeface="Arial" pitchFamily="34" charset="0"/>
              </a:rPr>
              <a:t>unique direction</a:t>
            </a:r>
            <a:r>
              <a:rPr lang="en-US" sz="1600" dirty="0">
                <a:latin typeface="Arial" pitchFamily="34" charset="0"/>
                <a:cs typeface="Arial" pitchFamily="34" charset="0"/>
              </a:rPr>
              <a:t> from the supply point </a:t>
            </a:r>
            <a:r>
              <a:rPr lang="en-US" sz="1600" i="1" dirty="0" err="1">
                <a:latin typeface="Arial" pitchFamily="34" charset="0"/>
                <a:cs typeface="Arial" pitchFamily="34" charset="0"/>
              </a:rPr>
              <a:t>i</a:t>
            </a:r>
            <a:r>
              <a:rPr lang="en-US" sz="1600" i="1" dirty="0">
                <a:latin typeface="Arial" pitchFamily="34" charset="0"/>
                <a:cs typeface="Arial" pitchFamily="34" charset="0"/>
              </a:rPr>
              <a:t> </a:t>
            </a:r>
            <a:r>
              <a:rPr lang="en-US" sz="1600" dirty="0">
                <a:latin typeface="Arial" pitchFamily="34" charset="0"/>
                <a:cs typeface="Arial" pitchFamily="34" charset="0"/>
              </a:rPr>
              <a:t>to the consumers node </a:t>
            </a:r>
            <a:r>
              <a:rPr lang="en-US" sz="1600" i="1" dirty="0" err="1">
                <a:latin typeface="Arial" pitchFamily="34" charset="0"/>
                <a:cs typeface="Arial" pitchFamily="34" charset="0"/>
              </a:rPr>
              <a:t>e</a:t>
            </a:r>
            <a:r>
              <a:rPr lang="en-US" sz="1600" i="1" baseline="-25000" dirty="0" err="1">
                <a:latin typeface="Arial" pitchFamily="34" charset="0"/>
                <a:cs typeface="Arial" pitchFamily="34" charset="0"/>
              </a:rPr>
              <a:t>k</a:t>
            </a:r>
            <a:r>
              <a:rPr lang="en-US" sz="1600" dirty="0">
                <a:latin typeface="Arial" pitchFamily="34" charset="0"/>
                <a:cs typeface="Arial" pitchFamily="34" charset="0"/>
              </a:rPr>
              <a:t>, </a:t>
            </a:r>
            <a:r>
              <a:rPr lang="en-US" sz="1600" i="1" dirty="0">
                <a:latin typeface="Arial" pitchFamily="34" charset="0"/>
                <a:cs typeface="Arial" pitchFamily="34" charset="0"/>
              </a:rPr>
              <a:t>k = 1… n</a:t>
            </a:r>
            <a:r>
              <a:rPr lang="en-US" sz="1600" dirty="0">
                <a:latin typeface="Arial" pitchFamily="34" charset="0"/>
                <a:cs typeface="Arial" pitchFamily="34" charset="0"/>
              </a:rPr>
              <a:t>.	</a:t>
            </a:r>
          </a:p>
          <a:p>
            <a:pPr marL="114300" indent="0" algn="just">
              <a:buFont typeface="Arial" panose="020B0604020202020204" pitchFamily="34" charset="0"/>
              <a:buNone/>
            </a:pPr>
            <a:endParaRPr lang="en-US" sz="1600" i="1" baseline="-25000" dirty="0">
              <a:latin typeface="Arial" pitchFamily="34" charset="0"/>
              <a:cs typeface="Arial" pitchFamily="34" charset="0"/>
            </a:endParaRPr>
          </a:p>
          <a:p>
            <a:pPr marL="114300" indent="0" algn="just">
              <a:buNone/>
            </a:pPr>
            <a:r>
              <a:rPr lang="en-US" sz="1600" dirty="0">
                <a:latin typeface="Arial" pitchFamily="34" charset="0"/>
                <a:cs typeface="Arial" pitchFamily="34" charset="0"/>
              </a:rPr>
              <a:t>For each consumer </a:t>
            </a:r>
            <a:r>
              <a:rPr lang="en-US" sz="1600" i="1" dirty="0" err="1">
                <a:latin typeface="Arial" pitchFamily="34" charset="0"/>
                <a:cs typeface="Arial" pitchFamily="34" charset="0"/>
              </a:rPr>
              <a:t>e</a:t>
            </a:r>
            <a:r>
              <a:rPr lang="en-US" sz="1600" i="1" baseline="-25000" dirty="0" err="1">
                <a:latin typeface="Arial" pitchFamily="34" charset="0"/>
                <a:cs typeface="Arial" pitchFamily="34" charset="0"/>
              </a:rPr>
              <a:t>k</a:t>
            </a:r>
            <a:r>
              <a:rPr lang="en-US" sz="1600" dirty="0">
                <a:latin typeface="Arial" pitchFamily="34" charset="0"/>
                <a:cs typeface="Arial" pitchFamily="34" charset="0"/>
              </a:rPr>
              <a:t> located at the elevation </a:t>
            </a:r>
            <a:r>
              <a:rPr lang="en-US" sz="1600" i="1" dirty="0" err="1">
                <a:latin typeface="Arial" pitchFamily="34" charset="0"/>
                <a:cs typeface="Arial" pitchFamily="34" charset="0"/>
              </a:rPr>
              <a:t>z</a:t>
            </a:r>
            <a:r>
              <a:rPr lang="en-US" sz="1600" i="1" baseline="-25000" dirty="0" err="1">
                <a:latin typeface="Arial" pitchFamily="34" charset="0"/>
                <a:cs typeface="Arial" pitchFamily="34" charset="0"/>
              </a:rPr>
              <a:t>ek</a:t>
            </a:r>
            <a:r>
              <a:rPr lang="en-US" sz="1600" dirty="0">
                <a:latin typeface="Arial" pitchFamily="34" charset="0"/>
                <a:cs typeface="Arial" pitchFamily="34" charset="0"/>
              </a:rPr>
              <a:t>, the required flow </a:t>
            </a:r>
            <a:r>
              <a:rPr lang="en-US" sz="1600" i="1" dirty="0" err="1">
                <a:latin typeface="Arial" pitchFamily="34" charset="0"/>
                <a:cs typeface="Arial" pitchFamily="34" charset="0"/>
              </a:rPr>
              <a:t>Q</a:t>
            </a:r>
            <a:r>
              <a:rPr lang="en-US" sz="1600" i="1" baseline="-25000" dirty="0" err="1">
                <a:latin typeface="Arial" pitchFamily="34" charset="0"/>
                <a:cs typeface="Arial" pitchFamily="34" charset="0"/>
              </a:rPr>
              <a:t>ek</a:t>
            </a:r>
            <a:r>
              <a:rPr lang="en-US" sz="1600" dirty="0">
                <a:latin typeface="Arial" pitchFamily="34" charset="0"/>
                <a:cs typeface="Arial" pitchFamily="34" charset="0"/>
              </a:rPr>
              <a:t> must be ensured, respectively the operating pressure </a:t>
            </a:r>
            <a:r>
              <a:rPr lang="en-US" sz="1600" i="1" dirty="0" err="1">
                <a:latin typeface="Arial" pitchFamily="34" charset="0"/>
                <a:cs typeface="Arial" pitchFamily="34" charset="0"/>
              </a:rPr>
              <a:t>p</a:t>
            </a:r>
            <a:r>
              <a:rPr lang="en-US" sz="1600" i="1" baseline="-25000" dirty="0" err="1">
                <a:latin typeface="Arial" pitchFamily="34" charset="0"/>
                <a:cs typeface="Arial" pitchFamily="34" charset="0"/>
              </a:rPr>
              <a:t>ek</a:t>
            </a:r>
            <a:r>
              <a:rPr lang="en-US" sz="1600" dirty="0">
                <a:latin typeface="Arial" pitchFamily="34" charset="0"/>
                <a:cs typeface="Arial" pitchFamily="34" charset="0"/>
              </a:rPr>
              <a:t> must be ensured. By summing all the </a:t>
            </a:r>
            <a:r>
              <a:rPr lang="en-US" sz="1600" i="1" dirty="0" err="1">
                <a:latin typeface="Arial" pitchFamily="34" charset="0"/>
                <a:cs typeface="Arial" pitchFamily="34" charset="0"/>
              </a:rPr>
              <a:t>Q</a:t>
            </a:r>
            <a:r>
              <a:rPr lang="en-US" sz="1600" i="1" baseline="-25000" dirty="0" err="1">
                <a:latin typeface="Arial" pitchFamily="34" charset="0"/>
                <a:cs typeface="Arial" pitchFamily="34" charset="0"/>
              </a:rPr>
              <a:t>ek</a:t>
            </a:r>
            <a:r>
              <a:rPr lang="en-US" sz="1600" dirty="0">
                <a:latin typeface="Arial" pitchFamily="34" charset="0"/>
                <a:cs typeface="Arial" pitchFamily="34" charset="0"/>
              </a:rPr>
              <a:t> values, the value of the </a:t>
            </a:r>
            <a:r>
              <a:rPr lang="en-US" sz="1600" i="1" dirty="0">
                <a:latin typeface="Arial" pitchFamily="34" charset="0"/>
                <a:cs typeface="Arial" pitchFamily="34" charset="0"/>
              </a:rPr>
              <a:t>Q</a:t>
            </a:r>
            <a:r>
              <a:rPr lang="en-US" sz="1600" i="1" baseline="-25000" dirty="0">
                <a:latin typeface="Arial" pitchFamily="34" charset="0"/>
                <a:cs typeface="Arial" pitchFamily="34" charset="0"/>
              </a:rPr>
              <a:t>i</a:t>
            </a:r>
            <a:r>
              <a:rPr lang="en-US" sz="1600" dirty="0">
                <a:latin typeface="Arial" pitchFamily="34" charset="0"/>
                <a:cs typeface="Arial" pitchFamily="34" charset="0"/>
              </a:rPr>
              <a:t> </a:t>
            </a:r>
            <a:r>
              <a:rPr lang="en-US" sz="1600" dirty="0">
                <a:solidFill>
                  <a:schemeClr val="tx1"/>
                </a:solidFill>
                <a:latin typeface="Arial" pitchFamily="34" charset="0"/>
                <a:cs typeface="Arial" pitchFamily="34" charset="0"/>
              </a:rPr>
              <a:t>feed rate </a:t>
            </a:r>
            <a:r>
              <a:rPr lang="en-US" sz="1600" dirty="0">
                <a:latin typeface="Arial" pitchFamily="34" charset="0"/>
                <a:cs typeface="Arial" pitchFamily="34" charset="0"/>
              </a:rPr>
              <a:t>is obtained.</a:t>
            </a:r>
          </a:p>
          <a:p>
            <a:pPr marL="114300" indent="0" algn="just">
              <a:buFont typeface="Arial" panose="020B0604020202020204" pitchFamily="34" charset="0"/>
              <a:buNone/>
            </a:pPr>
            <a:endParaRPr lang="vi-VN" sz="1600" i="1" baseline="-25000" dirty="0">
              <a:latin typeface="Arial" pitchFamily="34" charset="0"/>
              <a:cs typeface="Arial" pitchFamily="34" charset="0"/>
            </a:endParaRPr>
          </a:p>
          <a:p>
            <a:pPr marL="114300" indent="0" algn="just">
              <a:buFont typeface="Arial" panose="020B0604020202020204" pitchFamily="34" charset="0"/>
              <a:buNone/>
            </a:pPr>
            <a:r>
              <a:rPr lang="en-US" sz="1600" dirty="0">
                <a:latin typeface="Arial" pitchFamily="34" charset="0"/>
                <a:cs typeface="Arial" pitchFamily="34" charset="0"/>
              </a:rPr>
              <a:t>	</a:t>
            </a:r>
            <a:endParaRPr lang="en-US" sz="1600" i="1" baseline="-25000" dirty="0">
              <a:latin typeface="Arial" pitchFamily="34" charset="0"/>
              <a:cs typeface="Arial" pitchFamily="34" charset="0"/>
            </a:endParaRPr>
          </a:p>
          <a:p>
            <a:pPr marL="114300" indent="0" algn="just">
              <a:buFont typeface="Arial" panose="020B0604020202020204" pitchFamily="34" charset="0"/>
              <a:buNone/>
            </a:pPr>
            <a:endParaRPr lang="en-US" sz="3200" i="1" baseline="-25000" dirty="0">
              <a:latin typeface="Arial" pitchFamily="34" charset="0"/>
              <a:cs typeface="Arial" pitchFamily="34" charset="0"/>
            </a:endParaRPr>
          </a:p>
        </p:txBody>
      </p:sp>
      <p:sp>
        <p:nvSpPr>
          <p:cNvPr id="10" name="Rectangle 9"/>
          <p:cNvSpPr/>
          <p:nvPr/>
        </p:nvSpPr>
        <p:spPr>
          <a:xfrm>
            <a:off x="3185160" y="925975"/>
            <a:ext cx="3842719"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Branched WDN sizing (1)</a:t>
            </a:r>
          </a:p>
        </p:txBody>
      </p:sp>
      <mc:AlternateContent xmlns:mc="http://schemas.openxmlformats.org/markup-compatibility/2006" xmlns:a14="http://schemas.microsoft.com/office/drawing/2010/main">
        <mc:Choice Requires="a14">
          <p:sp>
            <p:nvSpPr>
              <p:cNvPr id="11" name="TextBox 10"/>
              <p:cNvSpPr txBox="1"/>
              <p:nvPr/>
            </p:nvSpPr>
            <p:spPr>
              <a:xfrm>
                <a:off x="5195038" y="5019361"/>
                <a:ext cx="1495218" cy="8808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𝑄</m:t>
                          </m:r>
                        </m:e>
                        <m:sub>
                          <m:r>
                            <a:rPr lang="en-US" b="0" i="1" smtClean="0">
                              <a:latin typeface="Cambria Math"/>
                            </a:rPr>
                            <m:t>𝑖</m:t>
                          </m:r>
                        </m:sub>
                      </m:sSub>
                      <m:r>
                        <a:rPr lang="en-US" b="0" i="1" smtClean="0">
                          <a:latin typeface="Cambria Math"/>
                        </a:rPr>
                        <m:t>=</m:t>
                      </m:r>
                      <m:nary>
                        <m:naryPr>
                          <m:chr m:val="∑"/>
                          <m:ctrlPr>
                            <a:rPr lang="en-US" b="0" i="1" smtClean="0">
                              <a:latin typeface="Cambria Math" panose="02040503050406030204" pitchFamily="18" charset="0"/>
                            </a:rPr>
                          </m:ctrlPr>
                        </m:naryPr>
                        <m:sub>
                          <m:r>
                            <m:rPr>
                              <m:brk m:alnAt="23"/>
                            </m:rPr>
                            <a:rPr lang="en-US" b="0" i="1" smtClean="0">
                              <a:latin typeface="Cambria Math"/>
                            </a:rPr>
                            <m:t>𝑘</m:t>
                          </m:r>
                          <m:r>
                            <a:rPr lang="en-US" b="0" i="1" smtClean="0">
                              <a:latin typeface="Cambria Math"/>
                            </a:rPr>
                            <m:t>=1</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𝑄</m:t>
                              </m:r>
                            </m:e>
                            <m:sub>
                              <m:r>
                                <a:rPr lang="en-US" b="0" i="1" smtClean="0">
                                  <a:latin typeface="Cambria Math"/>
                                </a:rPr>
                                <m:t>𝑒𝑘</m:t>
                              </m:r>
                            </m:sub>
                          </m:sSub>
                        </m:e>
                      </m:nary>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195038" y="5019361"/>
                <a:ext cx="1495218" cy="880819"/>
              </a:xfrm>
              <a:prstGeom prst="rect">
                <a:avLst/>
              </a:prstGeom>
              <a:blipFill>
                <a:blip r:embed="rId6"/>
                <a:stretch>
                  <a:fillRect l="-13445" t="-94366" r="-1681" b="-140845"/>
                </a:stretch>
              </a:blipFill>
            </p:spPr>
            <p:txBody>
              <a:bodyPr/>
              <a:lstStyle/>
              <a:p>
                <a:r>
                  <a:rPr lang="ro-RO">
                    <a:noFill/>
                  </a:rPr>
                  <a:t> </a:t>
                </a:r>
              </a:p>
            </p:txBody>
          </p:sp>
        </mc:Fallback>
      </mc:AlternateContent>
    </p:spTree>
    <p:extLst>
      <p:ext uri="{BB962C8B-B14F-4D97-AF65-F5344CB8AC3E}">
        <p14:creationId xmlns:p14="http://schemas.microsoft.com/office/powerpoint/2010/main" val="212068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3185160" y="845612"/>
            <a:ext cx="3842719"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Branched WDN sizing (2)</a:t>
            </a:r>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457200" y="1752600"/>
                <a:ext cx="11155680" cy="4876801"/>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In each node of the WDN the continuity equation can be written: </a:t>
                </a:r>
                <a:r>
                  <a:rPr lang="en-US" sz="1600" b="1" i="1" dirty="0">
                    <a:latin typeface="Arial" pitchFamily="34" charset="0"/>
                    <a:cs typeface="Arial" pitchFamily="34" charset="0"/>
                  </a:rPr>
                  <a:t>the flow rate entering the node is equal with the flow rate out of the node</a:t>
                </a:r>
                <a:r>
                  <a:rPr lang="en-US" sz="1600" dirty="0">
                    <a:latin typeface="Arial" pitchFamily="34" charset="0"/>
                    <a:cs typeface="Arial" pitchFamily="34" charset="0"/>
                  </a:rPr>
                  <a:t>. </a:t>
                </a: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a:latin typeface="Arial" pitchFamily="34" charset="0"/>
                    <a:cs typeface="Arial" pitchFamily="34" charset="0"/>
                  </a:rPr>
                  <a:t>	To determine the value of the supply pressure </a:t>
                </a:r>
                <a:r>
                  <a:rPr lang="en-US" sz="1600" i="1" dirty="0">
                    <a:latin typeface="Arial" pitchFamily="34" charset="0"/>
                    <a:cs typeface="Arial" pitchFamily="34" charset="0"/>
                  </a:rPr>
                  <a:t>p</a:t>
                </a:r>
                <a:r>
                  <a:rPr lang="en-US" sz="1600" i="1" baseline="-25000" dirty="0">
                    <a:latin typeface="Arial" pitchFamily="34" charset="0"/>
                    <a:cs typeface="Arial" pitchFamily="34" charset="0"/>
                  </a:rPr>
                  <a:t>i</a:t>
                </a:r>
                <a:r>
                  <a:rPr lang="en-US" sz="1600" i="1" dirty="0">
                    <a:latin typeface="Arial" pitchFamily="34" charset="0"/>
                    <a:cs typeface="Arial" pitchFamily="34" charset="0"/>
                  </a:rPr>
                  <a:t> </a:t>
                </a:r>
                <a:r>
                  <a:rPr lang="en-US" sz="1600" dirty="0">
                    <a:latin typeface="Arial" pitchFamily="34" charset="0"/>
                    <a:cs typeface="Arial" pitchFamily="34" charset="0"/>
                  </a:rPr>
                  <a:t>of a branched network, the law/conservation of energies on all routes in the network, between node </a:t>
                </a:r>
                <a:r>
                  <a:rPr lang="en-US" sz="1600" i="1" dirty="0" err="1">
                    <a:latin typeface="Arial" pitchFamily="34" charset="0"/>
                    <a:cs typeface="Arial" pitchFamily="34" charset="0"/>
                  </a:rPr>
                  <a:t>i</a:t>
                </a:r>
                <a:r>
                  <a:rPr lang="en-US" sz="1600" dirty="0">
                    <a:latin typeface="Arial" pitchFamily="34" charset="0"/>
                    <a:cs typeface="Arial" pitchFamily="34" charset="0"/>
                  </a:rPr>
                  <a:t> and each consumer </a:t>
                </a:r>
                <a:r>
                  <a:rPr lang="en-US" sz="1600" i="1" dirty="0" err="1">
                    <a:latin typeface="Arial" pitchFamily="34" charset="0"/>
                    <a:cs typeface="Arial" pitchFamily="34" charset="0"/>
                  </a:rPr>
                  <a:t>e</a:t>
                </a:r>
                <a:r>
                  <a:rPr lang="en-US" sz="1600" i="1" baseline="-25000" dirty="0" err="1">
                    <a:latin typeface="Arial" pitchFamily="34" charset="0"/>
                    <a:cs typeface="Arial" pitchFamily="34" charset="0"/>
                  </a:rPr>
                  <a:t>k</a:t>
                </a:r>
                <a:r>
                  <a:rPr lang="en-US" sz="1600" dirty="0">
                    <a:latin typeface="Arial" pitchFamily="34" charset="0"/>
                    <a:cs typeface="Arial" pitchFamily="34" charset="0"/>
                  </a:rPr>
                  <a:t> is applied.</a:t>
                </a:r>
              </a:p>
              <a:p>
                <a:pPr marL="114300" indent="0" algn="just">
                  <a:buFont typeface="Arial" panose="020B0604020202020204" pitchFamily="34" charset="0"/>
                  <a:buNone/>
                </a:pPr>
                <a:endParaRPr lang="en-US" sz="1600" i="1" dirty="0">
                  <a:latin typeface="Arial" pitchFamily="34" charset="0"/>
                  <a:cs typeface="Arial" pitchFamily="34" charset="0"/>
                </a:endParaRPr>
              </a:p>
              <a:p>
                <a:pPr marL="114300" indent="0" algn="just">
                  <a:buFont typeface="Arial" panose="020B0604020202020204" pitchFamily="34" charset="0"/>
                  <a:buNone/>
                </a:pPr>
                <a14:m>
                  <m:oMathPara xmlns:m="http://schemas.openxmlformats.org/officeDocument/2006/math">
                    <m:oMathParaPr>
                      <m:jc m:val="left"/>
                    </m:oMathParaPr>
                    <m:oMath xmlns:m="http://schemas.openxmlformats.org/officeDocument/2006/math">
                      <m:f>
                        <m:fPr>
                          <m:ctrlPr>
                            <a:rPr lang="en-US" sz="1600" i="1" smtClean="0">
                              <a:latin typeface="Cambria Math" panose="02040503050406030204" pitchFamily="18" charset="0"/>
                              <a:cs typeface="Arial" pitchFamily="34" charset="0"/>
                            </a:rPr>
                          </m:ctrlPr>
                        </m:fPr>
                        <m:num>
                          <m:sSubSup>
                            <m:sSubSupPr>
                              <m:ctrlPr>
                                <a:rPr lang="en-US" sz="1600" i="1" smtClean="0">
                                  <a:latin typeface="Cambria Math" panose="02040503050406030204" pitchFamily="18" charset="0"/>
                                  <a:cs typeface="Arial" pitchFamily="34" charset="0"/>
                                </a:rPr>
                              </m:ctrlPr>
                            </m:sSubSupPr>
                            <m:e>
                              <m:r>
                                <a:rPr lang="en-US" sz="1600" i="1" smtClean="0">
                                  <a:latin typeface="Cambria Math" panose="02040503050406030204" pitchFamily="18" charset="0"/>
                                  <a:cs typeface="Arial" pitchFamily="34" charset="0"/>
                                </a:rPr>
                                <m:t>𝑣</m:t>
                              </m:r>
                            </m:e>
                            <m:sub>
                              <m:r>
                                <a:rPr lang="en-US" sz="1600" i="1" smtClean="0">
                                  <a:latin typeface="Cambria Math" panose="02040503050406030204" pitchFamily="18" charset="0"/>
                                  <a:cs typeface="Arial" pitchFamily="34" charset="0"/>
                                </a:rPr>
                                <m:t>𝑖</m:t>
                              </m:r>
                            </m:sub>
                            <m:sup>
                              <m:r>
                                <a:rPr lang="en-US" sz="1600" i="1" smtClean="0">
                                  <a:latin typeface="Cambria Math"/>
                                  <a:cs typeface="Arial" pitchFamily="34" charset="0"/>
                                </a:rPr>
                                <m:t>2</m:t>
                              </m:r>
                            </m:sup>
                          </m:sSubSup>
                        </m:num>
                        <m:den>
                          <m:r>
                            <a:rPr lang="en-US" sz="1600" i="1" smtClean="0">
                              <a:latin typeface="Cambria Math"/>
                              <a:cs typeface="Arial" pitchFamily="34" charset="0"/>
                            </a:rPr>
                            <m:t>2</m:t>
                          </m:r>
                          <m:r>
                            <a:rPr lang="en-US" sz="1600" i="1" smtClean="0">
                              <a:latin typeface="Cambria Math"/>
                              <a:cs typeface="Arial" pitchFamily="34" charset="0"/>
                            </a:rPr>
                            <m:t>𝑔</m:t>
                          </m:r>
                        </m:den>
                      </m:f>
                      <m:r>
                        <a:rPr lang="en-US" sz="1600" i="1" smtClean="0">
                          <a:latin typeface="Cambria Math"/>
                          <a:cs typeface="Arial" pitchFamily="34" charset="0"/>
                        </a:rPr>
                        <m:t>+</m:t>
                      </m:r>
                      <m:f>
                        <m:fPr>
                          <m:ctrlPr>
                            <a:rPr lang="en-US" sz="1600" i="1">
                              <a:latin typeface="Cambria Math" panose="02040503050406030204" pitchFamily="18" charset="0"/>
                              <a:cs typeface="Arial" pitchFamily="34" charset="0"/>
                            </a:rPr>
                          </m:ctrlPr>
                        </m:fPr>
                        <m:num>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𝑝</m:t>
                              </m:r>
                            </m:e>
                            <m:sub>
                              <m:r>
                                <a:rPr lang="en-US" sz="1600" i="1" smtClean="0">
                                  <a:latin typeface="Cambria Math"/>
                                  <a:cs typeface="Arial" pitchFamily="34" charset="0"/>
                                </a:rPr>
                                <m:t>𝑖</m:t>
                              </m:r>
                            </m:sub>
                          </m:sSub>
                        </m:num>
                        <m:den>
                          <m:r>
                            <a:rPr lang="en-US" sz="1600" i="1" smtClean="0">
                              <a:latin typeface="Cambria Math"/>
                              <a:ea typeface="Cambria Math"/>
                              <a:cs typeface="Arial" pitchFamily="34" charset="0"/>
                            </a:rPr>
                            <m:t>𝜌</m:t>
                          </m:r>
                          <m:r>
                            <a:rPr lang="en-US" sz="1600" i="1">
                              <a:latin typeface="Cambria Math"/>
                              <a:cs typeface="Arial" pitchFamily="34" charset="0"/>
                            </a:rPr>
                            <m:t>𝑔</m:t>
                          </m:r>
                        </m:den>
                      </m:f>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𝑧</m:t>
                          </m:r>
                        </m:e>
                        <m:sub>
                          <m:r>
                            <a:rPr lang="en-US" sz="1600" i="1" smtClean="0">
                              <a:latin typeface="Cambria Math"/>
                              <a:cs typeface="Arial" pitchFamily="34" charset="0"/>
                            </a:rPr>
                            <m:t>𝑖</m:t>
                          </m:r>
                        </m:sub>
                      </m:sSub>
                      <m:r>
                        <a:rPr lang="en-US" sz="1600" i="1" smtClean="0">
                          <a:latin typeface="Cambria Math"/>
                          <a:cs typeface="Arial" pitchFamily="34" charset="0"/>
                        </a:rPr>
                        <m:t>=</m:t>
                      </m:r>
                      <m:f>
                        <m:fPr>
                          <m:ctrlPr>
                            <a:rPr lang="en-US" sz="1600" i="1">
                              <a:latin typeface="Cambria Math" panose="02040503050406030204" pitchFamily="18" charset="0"/>
                              <a:cs typeface="Arial" pitchFamily="34" charset="0"/>
                            </a:rPr>
                          </m:ctrlPr>
                        </m:fPr>
                        <m:num>
                          <m:sSubSup>
                            <m:sSubSupPr>
                              <m:ctrlPr>
                                <a:rPr lang="en-US" sz="1600" i="1">
                                  <a:latin typeface="Cambria Math" panose="02040503050406030204" pitchFamily="18" charset="0"/>
                                  <a:cs typeface="Arial" pitchFamily="34" charset="0"/>
                                </a:rPr>
                              </m:ctrlPr>
                            </m:sSubSupPr>
                            <m:e>
                              <m:r>
                                <a:rPr lang="en-US" sz="1600" i="1" smtClean="0">
                                  <a:latin typeface="Cambria Math" panose="02040503050406030204" pitchFamily="18" charset="0"/>
                                  <a:cs typeface="Arial" pitchFamily="34" charset="0"/>
                                </a:rPr>
                                <m:t>𝑣</m:t>
                              </m:r>
                            </m:e>
                            <m:sub>
                              <m:r>
                                <a:rPr lang="en-US" sz="1600" i="1" smtClean="0">
                                  <a:latin typeface="Cambria Math" panose="02040503050406030204" pitchFamily="18" charset="0"/>
                                  <a:cs typeface="Arial" pitchFamily="34" charset="0"/>
                                </a:rPr>
                                <m:t>𝑒</m:t>
                              </m:r>
                            </m:sub>
                            <m:sup>
                              <m:r>
                                <a:rPr lang="en-US" sz="1600" i="1">
                                  <a:latin typeface="Cambria Math"/>
                                  <a:cs typeface="Arial" pitchFamily="34" charset="0"/>
                                </a:rPr>
                                <m:t>2</m:t>
                              </m:r>
                            </m:sup>
                          </m:sSubSup>
                        </m:num>
                        <m:den>
                          <m:r>
                            <a:rPr lang="en-US" sz="1600" i="1">
                              <a:latin typeface="Cambria Math"/>
                              <a:cs typeface="Arial" pitchFamily="34" charset="0"/>
                            </a:rPr>
                            <m:t>2</m:t>
                          </m:r>
                          <m:r>
                            <a:rPr lang="en-US" sz="1600" i="1">
                              <a:latin typeface="Cambria Math"/>
                              <a:cs typeface="Arial" pitchFamily="34" charset="0"/>
                            </a:rPr>
                            <m:t>𝑔</m:t>
                          </m:r>
                        </m:den>
                      </m:f>
                      <m:r>
                        <a:rPr lang="en-US" sz="1600" i="1">
                          <a:latin typeface="Cambria Math"/>
                          <a:cs typeface="Arial" pitchFamily="34" charset="0"/>
                        </a:rPr>
                        <m:t>+</m:t>
                      </m:r>
                      <m:f>
                        <m:fPr>
                          <m:ctrlPr>
                            <a:rPr lang="en-US" sz="1600" i="1">
                              <a:latin typeface="Cambria Math" panose="02040503050406030204" pitchFamily="18" charset="0"/>
                              <a:cs typeface="Arial" pitchFamily="34" charset="0"/>
                            </a:rPr>
                          </m:ctrlPr>
                        </m:fPr>
                        <m:num>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𝑝</m:t>
                              </m:r>
                            </m:e>
                            <m:sub>
                              <m:r>
                                <a:rPr lang="en-US" sz="1600" i="1" smtClean="0">
                                  <a:latin typeface="Cambria Math"/>
                                  <a:cs typeface="Arial" pitchFamily="34" charset="0"/>
                                </a:rPr>
                                <m:t>𝑒</m:t>
                              </m:r>
                            </m:sub>
                          </m:sSub>
                        </m:num>
                        <m:den>
                          <m:r>
                            <a:rPr lang="en-US" sz="1600" i="1">
                              <a:latin typeface="Cambria Math"/>
                              <a:ea typeface="Cambria Math"/>
                              <a:cs typeface="Arial" pitchFamily="34" charset="0"/>
                            </a:rPr>
                            <m:t>𝜌</m:t>
                          </m:r>
                          <m:r>
                            <a:rPr lang="en-US" sz="1600" i="1">
                              <a:latin typeface="Cambria Math"/>
                              <a:cs typeface="Arial" pitchFamily="34" charset="0"/>
                            </a:rPr>
                            <m:t>𝑔</m:t>
                          </m:r>
                        </m:den>
                      </m:f>
                      <m:r>
                        <a:rPr lang="en-US" sz="1600" i="1">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𝑧</m:t>
                          </m:r>
                        </m:e>
                        <m:sub>
                          <m:r>
                            <a:rPr lang="en-US" sz="1600" i="1" smtClean="0">
                              <a:latin typeface="Cambria Math"/>
                              <a:cs typeface="Arial" pitchFamily="34" charset="0"/>
                            </a:rPr>
                            <m:t>𝑒𝑘</m:t>
                          </m:r>
                        </m:sub>
                      </m:sSub>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h</m:t>
                          </m:r>
                        </m:e>
                        <m:sub>
                          <m:r>
                            <a:rPr lang="en-US" sz="1600" i="1" smtClean="0">
                              <a:latin typeface="Cambria Math"/>
                              <a:cs typeface="Arial" pitchFamily="34" charset="0"/>
                            </a:rPr>
                            <m:t>𝑟</m:t>
                          </m:r>
                          <m:r>
                            <a:rPr lang="en-US" sz="1600" i="1" smtClean="0">
                              <a:latin typeface="Cambria Math"/>
                              <a:cs typeface="Arial" pitchFamily="34" charset="0"/>
                            </a:rPr>
                            <m:t>,(</m:t>
                          </m:r>
                          <m:r>
                            <a:rPr lang="en-US" sz="1600" i="1" smtClean="0">
                              <a:latin typeface="Cambria Math"/>
                              <a:cs typeface="Arial" pitchFamily="34" charset="0"/>
                            </a:rPr>
                            <m:t>𝑖</m:t>
                          </m:r>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𝑒</m:t>
                              </m:r>
                            </m:e>
                            <m:sub>
                              <m:r>
                                <a:rPr lang="en-US" sz="1600" i="1" smtClean="0">
                                  <a:latin typeface="Cambria Math"/>
                                  <a:cs typeface="Arial" pitchFamily="34" charset="0"/>
                                </a:rPr>
                                <m:t>𝑘</m:t>
                              </m:r>
                            </m:sub>
                          </m:sSub>
                          <m:r>
                            <a:rPr lang="en-US" sz="1600" i="1" smtClean="0">
                              <a:latin typeface="Cambria Math"/>
                              <a:cs typeface="Arial" pitchFamily="34" charset="0"/>
                            </a:rPr>
                            <m:t>)</m:t>
                          </m:r>
                        </m:sub>
                      </m:sSub>
                    </m:oMath>
                  </m:oMathPara>
                </a14:m>
                <a:endParaRPr lang="en-US" sz="1600" dirty="0">
                  <a:latin typeface="Arial" pitchFamily="34" charset="0"/>
                  <a:cs typeface="Arial" pitchFamily="34" charset="0"/>
                </a:endParaRPr>
              </a:p>
              <a:p>
                <a:pPr marL="114300" indent="0" algn="just">
                  <a:buFont typeface="Arial" panose="020B0604020202020204" pitchFamily="34" charset="0"/>
                  <a:buNone/>
                </a:pPr>
                <a:endParaRPr lang="en-US" sz="1600" dirty="0">
                  <a:latin typeface="Arial" pitchFamily="34" charset="0"/>
                  <a:cs typeface="Arial" pitchFamily="34" charset="0"/>
                </a:endParaRP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457200" y="1752600"/>
                <a:ext cx="11155680" cy="4876801"/>
              </a:xfrm>
              <a:prstGeom prst="rect">
                <a:avLst/>
              </a:prstGeom>
              <a:blipFill>
                <a:blip r:embed="rId6"/>
                <a:stretch>
                  <a:fillRect t="-777" r="-114"/>
                </a:stretch>
              </a:blipFill>
            </p:spPr>
            <p:txBody>
              <a:bodyPr/>
              <a:lstStyle/>
              <a:p>
                <a:r>
                  <a:rPr lang="ro-RO">
                    <a:noFill/>
                  </a:rPr>
                  <a:t> </a:t>
                </a:r>
              </a:p>
            </p:txBody>
          </p:sp>
        </mc:Fallback>
      </mc:AlternateContent>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7813" y="3722777"/>
            <a:ext cx="4883802" cy="290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A6F9217C-5235-CE4C-872A-5907E7DF8A6B}"/>
              </a:ext>
            </a:extLst>
          </p:cNvPr>
          <p:cNvPicPr>
            <a:picLocks noChangeAspect="1"/>
          </p:cNvPicPr>
          <p:nvPr/>
        </p:nvPicPr>
        <p:blipFill>
          <a:blip r:embed="rId8"/>
          <a:stretch>
            <a:fillRect/>
          </a:stretch>
        </p:blipFill>
        <p:spPr>
          <a:xfrm>
            <a:off x="2038189" y="2233844"/>
            <a:ext cx="5346459" cy="662308"/>
          </a:xfrm>
          <a:prstGeom prst="rect">
            <a:avLst/>
          </a:prstGeom>
        </p:spPr>
      </p:pic>
    </p:spTree>
    <p:extLst>
      <p:ext uri="{BB962C8B-B14F-4D97-AF65-F5344CB8AC3E}">
        <p14:creationId xmlns:p14="http://schemas.microsoft.com/office/powerpoint/2010/main" val="3906201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3522665" y="845612"/>
            <a:ext cx="3842719"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Branched WDN sizing (3)</a:t>
            </a:r>
          </a:p>
        </p:txBody>
      </p:sp>
      <mc:AlternateContent xmlns:mc="http://schemas.openxmlformats.org/markup-compatibility/2006" xmlns:a14="http://schemas.microsoft.com/office/drawing/2010/main">
        <mc:Choice Requires="a14">
          <p:sp>
            <p:nvSpPr>
              <p:cNvPr id="10" name="Rectangle 9"/>
              <p:cNvSpPr/>
              <p:nvPr/>
            </p:nvSpPr>
            <p:spPr>
              <a:xfrm>
                <a:off x="381000" y="1752600"/>
                <a:ext cx="11536680" cy="3809761"/>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a:latin typeface="Arial" pitchFamily="34" charset="0"/>
                    <a:cs typeface="Arial" pitchFamily="34" charset="0"/>
                  </a:rPr>
                  <a:t>	If it is considered that the branched network consists of hydraulically long pipes, both the minor losses and the kinetic terms are neglected. Thus, the energy law will include only the </a:t>
                </a:r>
                <a:r>
                  <a:rPr lang="en-US" sz="1600" dirty="0" err="1">
                    <a:latin typeface="Arial" pitchFamily="34" charset="0"/>
                    <a:cs typeface="Arial" pitchFamily="34" charset="0"/>
                  </a:rPr>
                  <a:t>piezometric</a:t>
                </a:r>
                <a:r>
                  <a:rPr lang="en-US" sz="1600" dirty="0">
                    <a:latin typeface="Arial" pitchFamily="34" charset="0"/>
                    <a:cs typeface="Arial" pitchFamily="34" charset="0"/>
                  </a:rPr>
                  <a:t> heads related to the supply node </a:t>
                </a:r>
                <a:r>
                  <a:rPr lang="en-US" sz="1600" i="1" dirty="0" err="1">
                    <a:latin typeface="Arial" pitchFamily="34" charset="0"/>
                    <a:cs typeface="Arial" pitchFamily="34" charset="0"/>
                  </a:rPr>
                  <a:t>i</a:t>
                </a:r>
                <a:r>
                  <a:rPr lang="en-US" sz="1600" dirty="0">
                    <a:latin typeface="Arial" pitchFamily="34" charset="0"/>
                    <a:cs typeface="Arial" pitchFamily="34" charset="0"/>
                  </a:rPr>
                  <a:t> and the consumption node </a:t>
                </a:r>
                <a:r>
                  <a:rPr lang="en-US" sz="1600" i="1" dirty="0" err="1">
                    <a:latin typeface="Arial" pitchFamily="34" charset="0"/>
                    <a:cs typeface="Arial" pitchFamily="34" charset="0"/>
                  </a:rPr>
                  <a:t>e</a:t>
                </a:r>
                <a:r>
                  <a:rPr lang="en-US" sz="1600" i="1" baseline="-25000" dirty="0" err="1">
                    <a:latin typeface="Arial" pitchFamily="34" charset="0"/>
                    <a:cs typeface="Arial" pitchFamily="34" charset="0"/>
                  </a:rPr>
                  <a:t>k</a:t>
                </a:r>
                <a:r>
                  <a:rPr lang="en-US" sz="1600" dirty="0">
                    <a:latin typeface="Arial" pitchFamily="34" charset="0"/>
                    <a:cs typeface="Arial" pitchFamily="34" charset="0"/>
                  </a:rPr>
                  <a:t>, as well as the major head losses on the pipes in series from </a:t>
                </a:r>
                <a:r>
                  <a:rPr lang="en-US" sz="1600" i="1" dirty="0" err="1">
                    <a:latin typeface="Arial" pitchFamily="34" charset="0"/>
                    <a:cs typeface="Arial" pitchFamily="34" charset="0"/>
                  </a:rPr>
                  <a:t>i</a:t>
                </a:r>
                <a:r>
                  <a:rPr lang="en-US" sz="1600" dirty="0">
                    <a:latin typeface="Arial" pitchFamily="34" charset="0"/>
                    <a:cs typeface="Arial" pitchFamily="34" charset="0"/>
                  </a:rPr>
                  <a:t> to </a:t>
                </a:r>
                <a:r>
                  <a:rPr lang="en-US" sz="1600" i="1" dirty="0" err="1">
                    <a:latin typeface="Arial" pitchFamily="34" charset="0"/>
                    <a:cs typeface="Arial" pitchFamily="34" charset="0"/>
                  </a:rPr>
                  <a:t>e</a:t>
                </a:r>
                <a:r>
                  <a:rPr lang="en-US" sz="1600" i="1" baseline="-25000" dirty="0" err="1">
                    <a:latin typeface="Arial" pitchFamily="34" charset="0"/>
                    <a:cs typeface="Arial" pitchFamily="34" charset="0"/>
                  </a:rPr>
                  <a:t>k</a:t>
                </a:r>
                <a:r>
                  <a:rPr lang="en-US" sz="1600" dirty="0">
                    <a:latin typeface="Arial" pitchFamily="34" charset="0"/>
                    <a:cs typeface="Arial" pitchFamily="34" charset="0"/>
                  </a:rPr>
                  <a:t> </a:t>
                </a:r>
              </a:p>
              <a:p>
                <a:pPr algn="just"/>
                <a:r>
                  <a:rPr lang="en-US" sz="1600" dirty="0">
                    <a:latin typeface="Arial" pitchFamily="34" charset="0"/>
                    <a:cs typeface="Arial" pitchFamily="34" charset="0"/>
                  </a:rPr>
                  <a:t>	</a:t>
                </a:r>
              </a:p>
              <a:p>
                <a:pPr algn="just"/>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itchFamily="34" charset="0"/>
                            </a:rPr>
                          </m:ctrlPr>
                        </m:sSubPr>
                        <m:e>
                          <m:r>
                            <a:rPr lang="en-US" sz="1600" b="0" i="1" smtClean="0">
                              <a:latin typeface="Cambria Math"/>
                              <a:cs typeface="Arial" pitchFamily="34" charset="0"/>
                            </a:rPr>
                            <m:t>𝐻</m:t>
                          </m:r>
                        </m:e>
                        <m:sub>
                          <m:sSub>
                            <m:sSubPr>
                              <m:ctrlPr>
                                <a:rPr lang="en-US" sz="1600" b="0" i="1" smtClean="0">
                                  <a:latin typeface="Cambria Math" panose="02040503050406030204" pitchFamily="18" charset="0"/>
                                  <a:cs typeface="Arial" pitchFamily="34" charset="0"/>
                                </a:rPr>
                              </m:ctrlPr>
                            </m:sSubPr>
                            <m:e>
                              <m:r>
                                <a:rPr lang="en-US" sz="1600" b="0" i="1" smtClean="0">
                                  <a:latin typeface="Cambria Math"/>
                                  <a:cs typeface="Arial" pitchFamily="34" charset="0"/>
                                </a:rPr>
                                <m:t>𝑝</m:t>
                              </m:r>
                            </m:e>
                            <m:sub>
                              <m:r>
                                <a:rPr lang="en-US" sz="1600" b="0" i="1" smtClean="0">
                                  <a:latin typeface="Cambria Math"/>
                                  <a:cs typeface="Arial" pitchFamily="34" charset="0"/>
                                </a:rPr>
                                <m:t>𝑖</m:t>
                              </m:r>
                            </m:sub>
                          </m:sSub>
                        </m:sub>
                      </m:sSub>
                      <m:r>
                        <a:rPr lang="en-US" sz="1600" b="0" i="1" smtClean="0">
                          <a:latin typeface="Cambria Math"/>
                          <a:cs typeface="Arial" pitchFamily="34" charset="0"/>
                        </a:rPr>
                        <m:t>=</m:t>
                      </m:r>
                      <m:sSub>
                        <m:sSubPr>
                          <m:ctrlPr>
                            <a:rPr lang="en-US" sz="1600" b="0" i="1" smtClean="0">
                              <a:latin typeface="Cambria Math" panose="02040503050406030204" pitchFamily="18" charset="0"/>
                              <a:cs typeface="Arial" pitchFamily="34" charset="0"/>
                            </a:rPr>
                          </m:ctrlPr>
                        </m:sSubPr>
                        <m:e>
                          <m:r>
                            <a:rPr lang="en-US" sz="1600" b="0" i="1" smtClean="0">
                              <a:latin typeface="Cambria Math"/>
                              <a:cs typeface="Arial" pitchFamily="34" charset="0"/>
                            </a:rPr>
                            <m:t>𝐻</m:t>
                          </m:r>
                        </m:e>
                        <m:sub>
                          <m:sSub>
                            <m:sSubPr>
                              <m:ctrlPr>
                                <a:rPr lang="en-US" sz="1600" b="0" i="1" smtClean="0">
                                  <a:latin typeface="Cambria Math" panose="02040503050406030204" pitchFamily="18" charset="0"/>
                                  <a:cs typeface="Arial" pitchFamily="34" charset="0"/>
                                </a:rPr>
                              </m:ctrlPr>
                            </m:sSubPr>
                            <m:e>
                              <m:r>
                                <a:rPr lang="en-US" sz="1600" b="0" i="1" smtClean="0">
                                  <a:latin typeface="Cambria Math"/>
                                  <a:cs typeface="Arial" pitchFamily="34" charset="0"/>
                                </a:rPr>
                                <m:t>𝑝</m:t>
                              </m:r>
                            </m:e>
                            <m:sub>
                              <m:r>
                                <a:rPr lang="en-US" sz="1600" b="0" i="1" smtClean="0">
                                  <a:latin typeface="Cambria Math"/>
                                  <a:cs typeface="Arial" pitchFamily="34" charset="0"/>
                                </a:rPr>
                                <m:t>𝑒</m:t>
                              </m:r>
                            </m:sub>
                          </m:sSub>
                        </m:sub>
                      </m:sSub>
                      <m:r>
                        <a:rPr lang="en-US" sz="1600" b="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h</m:t>
                          </m:r>
                        </m:e>
                        <m:sub>
                          <m:r>
                            <a:rPr lang="en-US" sz="1600" b="0" i="1" smtClean="0">
                              <a:latin typeface="Cambria Math"/>
                              <a:cs typeface="Arial" pitchFamily="34" charset="0"/>
                            </a:rPr>
                            <m:t>𝑑</m:t>
                          </m:r>
                          <m:r>
                            <a:rPr lang="en-US" sz="1600" i="1">
                              <a:latin typeface="Cambria Math"/>
                              <a:cs typeface="Arial" pitchFamily="34" charset="0"/>
                            </a:rPr>
                            <m:t>,(</m:t>
                          </m:r>
                          <m:r>
                            <a:rPr lang="en-US" sz="1600" i="1">
                              <a:latin typeface="Cambria Math"/>
                              <a:cs typeface="Arial" pitchFamily="34" charset="0"/>
                            </a:rPr>
                            <m:t>𝑖</m:t>
                          </m:r>
                          <m:r>
                            <a:rPr lang="en-US" sz="1600" i="1">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𝑒</m:t>
                              </m:r>
                            </m:e>
                            <m:sub>
                              <m:r>
                                <a:rPr lang="en-US" sz="1600" i="1">
                                  <a:latin typeface="Cambria Math"/>
                                  <a:cs typeface="Arial" pitchFamily="34" charset="0"/>
                                </a:rPr>
                                <m:t>𝑘</m:t>
                              </m:r>
                            </m:sub>
                          </m:sSub>
                          <m:r>
                            <a:rPr lang="en-US" sz="1600" i="1">
                              <a:latin typeface="Cambria Math"/>
                              <a:cs typeface="Arial" pitchFamily="34" charset="0"/>
                            </a:rPr>
                            <m:t>)</m:t>
                          </m:r>
                        </m:sub>
                      </m:sSub>
                      <m:r>
                        <a:rPr lang="en-US" sz="1600" b="0" i="1" smtClean="0">
                          <a:latin typeface="Cambria Math"/>
                          <a:cs typeface="Arial" pitchFamily="34" charset="0"/>
                        </a:rPr>
                        <m:t>; </m:t>
                      </m:r>
                      <m:r>
                        <a:rPr lang="en-US" sz="1600" i="1">
                          <a:latin typeface="Cambria Math"/>
                          <a:cs typeface="Arial" pitchFamily="34" charset="0"/>
                        </a:rPr>
                        <m:t>𝑘</m:t>
                      </m:r>
                      <m:r>
                        <a:rPr lang="en-US" sz="1600" i="1">
                          <a:latin typeface="Cambria Math"/>
                          <a:cs typeface="Arial" pitchFamily="34" charset="0"/>
                        </a:rPr>
                        <m:t>=1… </m:t>
                      </m:r>
                      <m:r>
                        <a:rPr lang="en-US" sz="1600" i="1">
                          <a:latin typeface="Cambria Math"/>
                          <a:cs typeface="Arial" pitchFamily="34" charset="0"/>
                        </a:rPr>
                        <m:t>𝑛</m:t>
                      </m:r>
                    </m:oMath>
                  </m:oMathPara>
                </a14:m>
                <a:endParaRPr lang="en-US" sz="1600" i="1" dirty="0">
                  <a:latin typeface="Cambria Math"/>
                  <a:cs typeface="Arial" pitchFamily="34" charset="0"/>
                </a:endParaRPr>
              </a:p>
              <a:p>
                <a:pPr algn="just"/>
                <a:endParaRPr lang="en-US" sz="1600" i="1" dirty="0">
                  <a:latin typeface="Cambria Math"/>
                  <a:cs typeface="Arial" pitchFamily="34" charset="0"/>
                </a:endParaRPr>
              </a:p>
              <a:p>
                <a:pPr algn="just"/>
                <a:r>
                  <a:rPr lang="en-US" sz="1600" dirty="0">
                    <a:solidFill>
                      <a:srgbClr val="C00000"/>
                    </a:solidFill>
                    <a:latin typeface="Arial" pitchFamily="34" charset="0"/>
                    <a:cs typeface="Arial" pitchFamily="34" charset="0"/>
                  </a:rPr>
                  <a:t>	Observation. From the 𝐻</a:t>
                </a:r>
                <a:r>
                  <a:rPr lang="en-US" sz="1600" baseline="-25000" dirty="0">
                    <a:solidFill>
                      <a:srgbClr val="C00000"/>
                    </a:solidFill>
                    <a:latin typeface="Arial" pitchFamily="34" charset="0"/>
                    <a:cs typeface="Arial" pitchFamily="34" charset="0"/>
                  </a:rPr>
                  <a:t>𝑝</a:t>
                </a:r>
                <a:r>
                  <a:rPr lang="en-US" sz="1600" i="1" baseline="-25000" dirty="0" err="1">
                    <a:solidFill>
                      <a:srgbClr val="C00000"/>
                    </a:solidFill>
                    <a:latin typeface="Arial" pitchFamily="34" charset="0"/>
                    <a:cs typeface="Arial" pitchFamily="34" charset="0"/>
                  </a:rPr>
                  <a:t>i</a:t>
                </a:r>
                <a:r>
                  <a:rPr lang="en-US" sz="1600" dirty="0">
                    <a:solidFill>
                      <a:srgbClr val="C00000"/>
                    </a:solidFill>
                    <a:latin typeface="Arial" pitchFamily="34" charset="0"/>
                    <a:cs typeface="Arial" pitchFamily="34" charset="0"/>
                  </a:rPr>
                  <a:t> series of values corresponding to the network routes, the maximum value of the piezometric head is chosen, this value being necessary in the supply node to cover the hydraulic head losses on the most disadvantaged route (the route with maximum hydraulic load losses).</a:t>
                </a:r>
              </a:p>
              <a:p>
                <a:pPr algn="just"/>
                <a:endParaRPr lang="en-US" sz="1600" dirty="0">
                  <a:solidFill>
                    <a:srgbClr val="C00000"/>
                  </a:solidFill>
                  <a:latin typeface="Arial" pitchFamily="34" charset="0"/>
                  <a:cs typeface="Arial" pitchFamily="34" charset="0"/>
                </a:endParaRPr>
              </a:p>
              <a:p>
                <a:pPr algn="just"/>
                <a:endParaRPr lang="en-US" sz="1600" dirty="0">
                  <a:solidFill>
                    <a:srgbClr val="C00000"/>
                  </a:solidFill>
                  <a:latin typeface="Arial" pitchFamily="34" charset="0"/>
                  <a:cs typeface="Arial" pitchFamily="34" charset="0"/>
                </a:endParaRPr>
              </a:p>
              <a:p>
                <a:pPr algn="just"/>
                <a:endParaRPr lang="en-US" sz="1600" dirty="0">
                  <a:latin typeface="Arial" pitchFamily="34" charset="0"/>
                  <a:cs typeface="Arial" pitchFamily="34" charset="0"/>
                </a:endParaRPr>
              </a:p>
              <a:p>
                <a:pPr algn="just"/>
                <a:r>
                  <a:rPr lang="en-US" sz="1600" dirty="0">
                    <a:latin typeface="Arial" pitchFamily="34" charset="0"/>
                    <a:cs typeface="Arial" pitchFamily="34" charset="0"/>
                  </a:rPr>
                  <a:t>The calculation of hydraulic balancing of the branched network is performed differently depending on the situation: </a:t>
                </a:r>
                <a:r>
                  <a:rPr lang="en-US" sz="1600" i="1" dirty="0">
                    <a:solidFill>
                      <a:srgbClr val="FF0000"/>
                    </a:solidFill>
                    <a:latin typeface="Arial" pitchFamily="34" charset="0"/>
                    <a:cs typeface="Arial" pitchFamily="34" charset="0"/>
                  </a:rPr>
                  <a:t>designing (sizing) a new network, or hydraulic verification of an existing network</a:t>
                </a:r>
                <a:r>
                  <a:rPr lang="en-US" sz="1600" dirty="0">
                    <a:latin typeface="Arial" pitchFamily="34" charset="0"/>
                    <a:cs typeface="Arial" pitchFamily="34" charset="0"/>
                  </a:rPr>
                  <a:t>.	</a:t>
                </a:r>
              </a:p>
              <a:p>
                <a:pPr algn="just"/>
                <a:endParaRPr lang="en-US" sz="1600" dirty="0">
                  <a:latin typeface="Arial" pitchFamily="34" charset="0"/>
                  <a:cs typeface="Arial"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381000" y="1752600"/>
                <a:ext cx="11536680" cy="3809761"/>
              </a:xfrm>
              <a:prstGeom prst="rect">
                <a:avLst/>
              </a:prstGeom>
              <a:blipFill>
                <a:blip r:embed="rId6"/>
                <a:stretch>
                  <a:fillRect l="-220" t="-331" r="-110"/>
                </a:stretch>
              </a:blipFill>
            </p:spPr>
            <p:txBody>
              <a:bodyPr/>
              <a:lstStyle/>
              <a:p>
                <a:r>
                  <a:rPr lang="ro-RO">
                    <a:noFill/>
                  </a:rPr>
                  <a:t> </a:t>
                </a:r>
              </a:p>
            </p:txBody>
          </p:sp>
        </mc:Fallback>
      </mc:AlternateContent>
      <p:pic>
        <p:nvPicPr>
          <p:cNvPr id="2" name="Picture 1">
            <a:extLst>
              <a:ext uri="{FF2B5EF4-FFF2-40B4-BE49-F238E27FC236}">
                <a16:creationId xmlns:a16="http://schemas.microsoft.com/office/drawing/2014/main" id="{E3335A89-042F-1646-AC05-0702EE31EB8A}"/>
              </a:ext>
            </a:extLst>
          </p:cNvPr>
          <p:cNvPicPr>
            <a:picLocks noChangeAspect="1"/>
          </p:cNvPicPr>
          <p:nvPr/>
        </p:nvPicPr>
        <p:blipFill>
          <a:blip r:embed="rId7"/>
          <a:stretch>
            <a:fillRect/>
          </a:stretch>
        </p:blipFill>
        <p:spPr>
          <a:xfrm>
            <a:off x="4718372" y="4099046"/>
            <a:ext cx="2342185" cy="577127"/>
          </a:xfrm>
          <a:prstGeom prst="rect">
            <a:avLst/>
          </a:prstGeom>
        </p:spPr>
      </p:pic>
    </p:spTree>
    <p:extLst>
      <p:ext uri="{BB962C8B-B14F-4D97-AF65-F5344CB8AC3E}">
        <p14:creationId xmlns:p14="http://schemas.microsoft.com/office/powerpoint/2010/main" val="307841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2330206" y="925975"/>
            <a:ext cx="4926349" cy="461665"/>
          </a:xfrm>
          <a:prstGeom prst="rect">
            <a:avLst/>
          </a:prstGeom>
        </p:spPr>
        <p:txBody>
          <a:bodyPr wrap="none">
            <a:spAutoFit/>
          </a:bodyPr>
          <a:lstStyle/>
          <a:p>
            <a:r>
              <a:rPr lang="it-IT" sz="2400" i="1" dirty="0">
                <a:solidFill>
                  <a:srgbClr val="C00000"/>
                </a:solidFill>
                <a:latin typeface="Arial" pitchFamily="34" charset="0"/>
                <a:cs typeface="Arial" pitchFamily="34" charset="0"/>
              </a:rPr>
              <a:t>Sizing of a new </a:t>
            </a:r>
            <a:r>
              <a:rPr lang="it-IT" sz="2400" i="1" dirty="0" err="1">
                <a:solidFill>
                  <a:srgbClr val="C00000"/>
                </a:solidFill>
                <a:latin typeface="Arial" pitchFamily="34" charset="0"/>
                <a:cs typeface="Arial" pitchFamily="34" charset="0"/>
              </a:rPr>
              <a:t>branched</a:t>
            </a:r>
            <a:r>
              <a:rPr lang="it-IT" sz="2400" i="1" dirty="0">
                <a:solidFill>
                  <a:srgbClr val="C00000"/>
                </a:solidFill>
                <a:latin typeface="Arial" pitchFamily="34" charset="0"/>
                <a:cs typeface="Arial" pitchFamily="34" charset="0"/>
              </a:rPr>
              <a:t> WDN (1)</a:t>
            </a:r>
            <a:endParaRPr lang="en-US" sz="2400" i="1" dirty="0">
              <a:solidFill>
                <a:srgbClr val="C00000"/>
              </a:solidFill>
              <a:latin typeface="Arial" pitchFamily="34" charset="0"/>
              <a:cs typeface="Arial" pitchFamily="34" charset="0"/>
            </a:endParaRPr>
          </a:p>
        </p:txBody>
      </p:sp>
      <p:sp>
        <p:nvSpPr>
          <p:cNvPr id="10" name="Rectangle 9"/>
          <p:cNvSpPr/>
          <p:nvPr/>
        </p:nvSpPr>
        <p:spPr>
          <a:xfrm>
            <a:off x="362500" y="1467340"/>
            <a:ext cx="11341608" cy="255454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1600" dirty="0">
                <a:latin typeface="Arial" pitchFamily="34" charset="0"/>
                <a:cs typeface="Arial" pitchFamily="34" charset="0"/>
              </a:rPr>
              <a:t>When sizing/designing a new branched network, the following data are known :</a:t>
            </a:r>
          </a:p>
          <a:p>
            <a:pPr marL="285750" indent="-285750" algn="just">
              <a:buFont typeface="Arial" panose="020B0604020202020204" pitchFamily="34" charset="0"/>
              <a:buChar char="•"/>
            </a:pPr>
            <a:r>
              <a:rPr lang="en-US" sz="1600" dirty="0">
                <a:solidFill>
                  <a:schemeClr val="tx1"/>
                </a:solidFill>
                <a:latin typeface="Arial" pitchFamily="34" charset="0"/>
                <a:cs typeface="Arial" pitchFamily="34" charset="0"/>
              </a:rPr>
              <a:t>piezometric heads </a:t>
            </a:r>
            <a:r>
              <a:rPr lang="en-US" sz="1600" dirty="0">
                <a:latin typeface="Arial" pitchFamily="34" charset="0"/>
                <a:cs typeface="Arial" pitchFamily="34" charset="0"/>
              </a:rPr>
              <a:t>required in consumption nodes (junctions);</a:t>
            </a:r>
          </a:p>
          <a:p>
            <a:pPr marL="285750" indent="-285750" algn="just">
              <a:buFont typeface="Arial" panose="020B0604020202020204" pitchFamily="34" charset="0"/>
              <a:buChar char="•"/>
            </a:pPr>
            <a:r>
              <a:rPr lang="en-US" sz="1600" dirty="0">
                <a:latin typeface="Arial" pitchFamily="34" charset="0"/>
                <a:cs typeface="Arial" pitchFamily="34" charset="0"/>
              </a:rPr>
              <a:t>the flow rates in consumption nodes (junctions);</a:t>
            </a:r>
          </a:p>
          <a:p>
            <a:pPr marL="285750" indent="-285750" algn="just">
              <a:buFont typeface="Arial" panose="020B0604020202020204" pitchFamily="34" charset="0"/>
              <a:buChar char="•"/>
            </a:pPr>
            <a:r>
              <a:rPr lang="en-US" sz="1600" dirty="0">
                <a:solidFill>
                  <a:schemeClr val="tx1"/>
                </a:solidFill>
                <a:latin typeface="Arial" pitchFamily="34" charset="0"/>
                <a:cs typeface="Arial" pitchFamily="34" charset="0"/>
              </a:rPr>
              <a:t>elevation</a:t>
            </a:r>
            <a:r>
              <a:rPr lang="en-US" sz="1600" dirty="0">
                <a:solidFill>
                  <a:srgbClr val="FF0000"/>
                </a:solidFill>
                <a:latin typeface="Arial" pitchFamily="34" charset="0"/>
                <a:cs typeface="Arial" pitchFamily="34" charset="0"/>
              </a:rPr>
              <a:t> </a:t>
            </a:r>
            <a:r>
              <a:rPr lang="en-US" sz="1600" dirty="0">
                <a:latin typeface="Arial" pitchFamily="34" charset="0"/>
                <a:cs typeface="Arial" pitchFamily="34" charset="0"/>
              </a:rPr>
              <a:t>at the reservoir.</a:t>
            </a:r>
          </a:p>
          <a:p>
            <a:pPr algn="just"/>
            <a:r>
              <a:rPr lang="en-US" sz="1600" dirty="0">
                <a:latin typeface="Arial" pitchFamily="34" charset="0"/>
                <a:cs typeface="Arial" pitchFamily="34" charset="0"/>
              </a:rPr>
              <a:t>Unknown data are:</a:t>
            </a:r>
          </a:p>
          <a:p>
            <a:pPr marL="285750" indent="-285750" algn="just">
              <a:buFont typeface="Arial" panose="020B0604020202020204" pitchFamily="34" charset="0"/>
              <a:buChar char="•"/>
            </a:pPr>
            <a:r>
              <a:rPr lang="en-US" sz="1600" dirty="0">
                <a:latin typeface="Arial" pitchFamily="34" charset="0"/>
                <a:cs typeface="Arial" pitchFamily="34" charset="0"/>
              </a:rPr>
              <a:t>pipe diameters;</a:t>
            </a:r>
          </a:p>
          <a:p>
            <a:pPr marL="285750" indent="-285750" algn="just">
              <a:buFont typeface="Arial" panose="020B0604020202020204" pitchFamily="34" charset="0"/>
              <a:buChar char="•"/>
            </a:pPr>
            <a:r>
              <a:rPr lang="en-US" sz="1600" dirty="0">
                <a:solidFill>
                  <a:schemeClr val="tx1"/>
                </a:solidFill>
                <a:latin typeface="Arial" pitchFamily="34" charset="0"/>
                <a:cs typeface="Arial" pitchFamily="34" charset="0"/>
              </a:rPr>
              <a:t>friction factor coefficients </a:t>
            </a:r>
            <a:r>
              <a:rPr lang="en-US" sz="1600" dirty="0">
                <a:latin typeface="Arial" pitchFamily="34" charset="0"/>
                <a:cs typeface="Arial" pitchFamily="34" charset="0"/>
              </a:rPr>
              <a:t>corresponding to these pipes.</a:t>
            </a:r>
          </a:p>
          <a:p>
            <a:pPr algn="just"/>
            <a:endParaRPr lang="en-US" sz="1600" dirty="0">
              <a:latin typeface="Arial" pitchFamily="34" charset="0"/>
              <a:cs typeface="Arial" pitchFamily="34" charset="0"/>
            </a:endParaRPr>
          </a:p>
          <a:p>
            <a:pPr algn="just"/>
            <a:r>
              <a:rPr lang="en-US" sz="1600" dirty="0">
                <a:latin typeface="Arial" pitchFamily="34" charset="0"/>
                <a:cs typeface="Arial" pitchFamily="34" charset="0"/>
              </a:rPr>
              <a:t>	The problem can be solved by using the economic criterion of sizing the pipes, starting from considerations related to minimizing the investment and operating costs of the branched network considered.</a:t>
            </a:r>
            <a:r>
              <a:rPr lang="it-IT" sz="1600" dirty="0">
                <a:latin typeface="Arial" pitchFamily="34" charset="0"/>
                <a:cs typeface="Arial" pitchFamily="34" charset="0"/>
              </a:rPr>
              <a:t>	</a:t>
            </a:r>
          </a:p>
        </p:txBody>
      </p:sp>
      <p:sp>
        <p:nvSpPr>
          <p:cNvPr id="11" name="Rectangle 10">
            <a:extLst>
              <a:ext uri="{FF2B5EF4-FFF2-40B4-BE49-F238E27FC236}">
                <a16:creationId xmlns:a16="http://schemas.microsoft.com/office/drawing/2014/main" id="{A3DDB983-8EAA-A947-906C-591D8728FA69}"/>
              </a:ext>
            </a:extLst>
          </p:cNvPr>
          <p:cNvSpPr/>
          <p:nvPr/>
        </p:nvSpPr>
        <p:spPr>
          <a:xfrm>
            <a:off x="362500" y="4407627"/>
            <a:ext cx="11341608" cy="230832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1600" dirty="0">
                <a:latin typeface="Arial" pitchFamily="34" charset="0"/>
                <a:cs typeface="Arial" pitchFamily="34" charset="0"/>
              </a:rPr>
              <a:t>Working steps:</a:t>
            </a:r>
          </a:p>
          <a:p>
            <a:pPr algn="just"/>
            <a:endParaRPr lang="en-US" sz="1600" dirty="0">
              <a:latin typeface="Arial" pitchFamily="34" charset="0"/>
              <a:cs typeface="Arial" pitchFamily="34" charset="0"/>
            </a:endParaRPr>
          </a:p>
          <a:p>
            <a:pPr marL="342900" indent="-342900" algn="just">
              <a:buAutoNum type="arabicPeriod"/>
            </a:pPr>
            <a:r>
              <a:rPr lang="en-US" sz="1600" dirty="0">
                <a:latin typeface="Arial" pitchFamily="34" charset="0"/>
                <a:cs typeface="Arial" pitchFamily="34" charset="0"/>
              </a:rPr>
              <a:t>Attempts are being made to reduce hydraulic head losses on the most disadvantaged route, by increasing the diameter of the pipes as much as the limits of economic velocities allow.</a:t>
            </a:r>
          </a:p>
          <a:p>
            <a:pPr marL="342900" indent="-342900" algn="just">
              <a:buAutoNum type="arabicPeriod"/>
            </a:pPr>
            <a:endParaRPr lang="en-US" sz="1600" dirty="0">
              <a:latin typeface="Arial" pitchFamily="34" charset="0"/>
              <a:cs typeface="Arial" pitchFamily="34" charset="0"/>
            </a:endParaRPr>
          </a:p>
          <a:p>
            <a:pPr marL="342900" indent="-342900" algn="just">
              <a:buAutoNum type="arabicPeriod"/>
            </a:pPr>
            <a:r>
              <a:rPr lang="en-US" sz="1600" dirty="0">
                <a:latin typeface="Arial" pitchFamily="34" charset="0"/>
                <a:cs typeface="Arial" pitchFamily="34" charset="0"/>
              </a:rPr>
              <a:t>The aim is to increase the </a:t>
            </a:r>
            <a:r>
              <a:rPr lang="en-US" sz="1600" dirty="0">
                <a:solidFill>
                  <a:schemeClr val="tx1"/>
                </a:solidFill>
                <a:latin typeface="Arial" pitchFamily="34" charset="0"/>
                <a:cs typeface="Arial" pitchFamily="34" charset="0"/>
              </a:rPr>
              <a:t>head losses on </a:t>
            </a:r>
            <a:r>
              <a:rPr lang="en-US" sz="1600" dirty="0">
                <a:latin typeface="Arial" pitchFamily="34" charset="0"/>
                <a:cs typeface="Arial" pitchFamily="34" charset="0"/>
              </a:rPr>
              <a:t>the other routes, so as to reach unique </a:t>
            </a:r>
            <a:r>
              <a:rPr lang="en-US" sz="1600" dirty="0">
                <a:solidFill>
                  <a:schemeClr val="tx1"/>
                </a:solidFill>
                <a:latin typeface="Arial" pitchFamily="34" charset="0"/>
                <a:cs typeface="Arial" pitchFamily="34" charset="0"/>
              </a:rPr>
              <a:t>piezometric head </a:t>
            </a:r>
            <a:r>
              <a:rPr lang="en-US" sz="1600" dirty="0">
                <a:latin typeface="Arial" pitchFamily="34" charset="0"/>
                <a:cs typeface="Arial" pitchFamily="34" charset="0"/>
              </a:rPr>
              <a:t>in the nodes. The increase of hydraulic pressure losses is carried out in a first stage by reducing the pipe diameters within the limits allowed by the economic velocities, then, in the second stage, by introducing additional local hydraulic pressure losses (for example, on these end sections can be placed diaphragms, or partially closed valves)</a:t>
            </a:r>
          </a:p>
        </p:txBody>
      </p:sp>
    </p:spTree>
    <p:extLst>
      <p:ext uri="{BB962C8B-B14F-4D97-AF65-F5344CB8AC3E}">
        <p14:creationId xmlns:p14="http://schemas.microsoft.com/office/powerpoint/2010/main" val="16924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1900757" y="1309261"/>
            <a:ext cx="7696200" cy="461665"/>
          </a:xfrm>
          <a:prstGeom prst="rect">
            <a:avLst/>
          </a:prstGeom>
        </p:spPr>
        <p:txBody>
          <a:bodyPr wrap="square">
            <a:spAutoFit/>
          </a:bodyPr>
          <a:lstStyle/>
          <a:p>
            <a:pPr algn="ctr"/>
            <a:r>
              <a:rPr lang="en-US" sz="2400" i="1" dirty="0">
                <a:solidFill>
                  <a:srgbClr val="C00000"/>
                </a:solidFill>
                <a:latin typeface="Arial" pitchFamily="34" charset="0"/>
                <a:cs typeface="Arial" pitchFamily="34" charset="0"/>
              </a:rPr>
              <a:t>Hydraulic</a:t>
            </a:r>
            <a:r>
              <a:rPr lang="en-US" sz="2400" i="1" dirty="0">
                <a:solidFill>
                  <a:srgbClr val="FF0000"/>
                </a:solidFill>
                <a:latin typeface="Arial" pitchFamily="34" charset="0"/>
                <a:cs typeface="Arial" pitchFamily="34" charset="0"/>
              </a:rPr>
              <a:t> </a:t>
            </a:r>
            <a:r>
              <a:rPr lang="en-US" sz="2400" i="1" dirty="0">
                <a:solidFill>
                  <a:srgbClr val="C00000"/>
                </a:solidFill>
                <a:latin typeface="Arial" pitchFamily="34" charset="0"/>
                <a:cs typeface="Arial" pitchFamily="34" charset="0"/>
              </a:rPr>
              <a:t>verification of an existing branched network</a:t>
            </a:r>
          </a:p>
        </p:txBody>
      </p:sp>
      <p:sp>
        <p:nvSpPr>
          <p:cNvPr id="10" name="Rectangle 9"/>
          <p:cNvSpPr/>
          <p:nvPr/>
        </p:nvSpPr>
        <p:spPr>
          <a:xfrm>
            <a:off x="577047" y="2442257"/>
            <a:ext cx="10912514" cy="181588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1600" dirty="0">
                <a:latin typeface="Arial" pitchFamily="34" charset="0"/>
                <a:cs typeface="Arial" pitchFamily="34" charset="0"/>
              </a:rPr>
              <a:t>	In this case, changing the pipe’s diameters is not possible, and hydraulic balancing is limited to the introduction of additional local </a:t>
            </a:r>
            <a:r>
              <a:rPr lang="en-US" sz="1600" dirty="0">
                <a:solidFill>
                  <a:schemeClr val="tx1"/>
                </a:solidFill>
                <a:latin typeface="Arial" pitchFamily="34" charset="0"/>
                <a:cs typeface="Arial" pitchFamily="34" charset="0"/>
              </a:rPr>
              <a:t>head losses </a:t>
            </a:r>
            <a:r>
              <a:rPr lang="en-US" sz="1600" dirty="0">
                <a:latin typeface="Arial" pitchFamily="34" charset="0"/>
                <a:cs typeface="Arial" pitchFamily="34" charset="0"/>
              </a:rPr>
              <a:t>(generally on end sections for consumers other than the most disadvantaged consumer).</a:t>
            </a:r>
          </a:p>
          <a:p>
            <a:pPr algn="just"/>
            <a:endParaRPr lang="en-US" sz="1600" dirty="0">
              <a:latin typeface="Arial" pitchFamily="34" charset="0"/>
              <a:cs typeface="Arial" pitchFamily="34" charset="0"/>
            </a:endParaRPr>
          </a:p>
          <a:p>
            <a:pPr algn="just"/>
            <a:r>
              <a:rPr lang="en-US" sz="1600" dirty="0">
                <a:latin typeface="Arial" pitchFamily="34" charset="0"/>
                <a:cs typeface="Arial" pitchFamily="34" charset="0"/>
              </a:rPr>
              <a:t>	</a:t>
            </a:r>
            <a:r>
              <a:rPr lang="en-US" sz="1600" dirty="0">
                <a:solidFill>
                  <a:schemeClr val="tx1"/>
                </a:solidFill>
                <a:latin typeface="Arial" pitchFamily="34" charset="0"/>
                <a:cs typeface="Arial" pitchFamily="34" charset="0"/>
              </a:rPr>
              <a:t>In the case of balancing branched networks, the </a:t>
            </a:r>
            <a:r>
              <a:rPr lang="en-US" sz="1600" dirty="0" err="1">
                <a:solidFill>
                  <a:schemeClr val="tx1"/>
                </a:solidFill>
                <a:latin typeface="Arial" pitchFamily="34" charset="0"/>
                <a:cs typeface="Arial" pitchFamily="34" charset="0"/>
              </a:rPr>
              <a:t>piezometric</a:t>
            </a:r>
            <a:r>
              <a:rPr lang="en-US" sz="1600" dirty="0">
                <a:solidFill>
                  <a:schemeClr val="tx1"/>
                </a:solidFill>
                <a:latin typeface="Arial" pitchFamily="34" charset="0"/>
                <a:cs typeface="Arial" pitchFamily="34" charset="0"/>
              </a:rPr>
              <a:t> head can be considered unique, if the values obtained for this for the different possible routes vary by less than 5% of the minimum value obtained in that node</a:t>
            </a:r>
            <a:r>
              <a:rPr lang="en-US" sz="1600" dirty="0">
                <a:solidFill>
                  <a:srgbClr val="FF0000"/>
                </a:solidFill>
                <a:latin typeface="Arial" pitchFamily="34" charset="0"/>
                <a:cs typeface="Arial" pitchFamily="34" charset="0"/>
              </a:rPr>
              <a:t>.</a:t>
            </a:r>
          </a:p>
          <a:p>
            <a:pPr algn="just"/>
            <a:endParaRPr lang="en-US" sz="1600" dirty="0">
              <a:latin typeface="Arial" pitchFamily="34" charset="0"/>
              <a:cs typeface="Arial" pitchFamily="34" charset="0"/>
            </a:endParaRPr>
          </a:p>
        </p:txBody>
      </p:sp>
    </p:spTree>
    <p:extLst>
      <p:ext uri="{BB962C8B-B14F-4D97-AF65-F5344CB8AC3E}">
        <p14:creationId xmlns:p14="http://schemas.microsoft.com/office/powerpoint/2010/main" val="193640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Content Placeholder 2"/>
          <p:cNvSpPr txBox="1">
            <a:spLocks/>
          </p:cNvSpPr>
          <p:nvPr/>
        </p:nvSpPr>
        <p:spPr>
          <a:xfrm>
            <a:off x="304799" y="1828800"/>
            <a:ext cx="11721073" cy="2141316"/>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a:t>
            </a:r>
          </a:p>
          <a:p>
            <a:pPr marL="114300" indent="0" algn="just">
              <a:buFont typeface="Arial" panose="020B0604020202020204" pitchFamily="34" charset="0"/>
              <a:buNone/>
            </a:pPr>
            <a:r>
              <a:rPr lang="en-US" sz="1600" dirty="0">
                <a:latin typeface="Arial" pitchFamily="34" charset="0"/>
                <a:cs typeface="Arial" pitchFamily="34" charset="0"/>
              </a:rPr>
              <a:t>	From a hydraulic point of view, the circular WDN are networks in which the direction of the flow rates on the pipes is not known. Thus, the law of energy cannot be written in the usual way for solving the system of equations (it is not known which of the two nodes of the pipe is the input node and which is the output node). For this reason, </a:t>
            </a:r>
            <a:r>
              <a:rPr lang="en-US" sz="1600" b="1" dirty="0">
                <a:latin typeface="Arial" pitchFamily="34" charset="0"/>
                <a:cs typeface="Arial" pitchFamily="34" charset="0"/>
              </a:rPr>
              <a:t>the calculation of circular / looped WDN is performed iteratively</a:t>
            </a:r>
            <a:r>
              <a:rPr lang="en-US" sz="1600" dirty="0">
                <a:latin typeface="Arial" pitchFamily="34" charset="0"/>
                <a:cs typeface="Arial" pitchFamily="34" charset="0"/>
              </a:rPr>
              <a:t>. </a:t>
            </a:r>
          </a:p>
          <a:p>
            <a:pPr marL="114300" indent="0" algn="just">
              <a:buFont typeface="Arial" panose="020B0604020202020204" pitchFamily="34" charset="0"/>
              <a:buNone/>
            </a:pPr>
            <a:r>
              <a:rPr lang="en-US" sz="1600" dirty="0">
                <a:latin typeface="Arial" pitchFamily="34" charset="0"/>
                <a:cs typeface="Arial" pitchFamily="34" charset="0"/>
              </a:rPr>
              <a:t>	To simplify the calculation, it is considered that the circular network consists of long pipes from a hydraulic point of view, in which case both the minor head losses and the kinetic terms are neglected.</a:t>
            </a:r>
          </a:p>
          <a:p>
            <a:pPr marL="114300" indent="0" algn="just">
              <a:buFont typeface="Arial" panose="020B0604020202020204" pitchFamily="34" charset="0"/>
              <a:buNone/>
            </a:pPr>
            <a:endParaRPr lang="en-US" sz="1600" dirty="0">
              <a:latin typeface="Arial" pitchFamily="34" charset="0"/>
              <a:cs typeface="Arial" pitchFamily="34" charset="0"/>
            </a:endParaRPr>
          </a:p>
        </p:txBody>
      </p:sp>
      <p:sp>
        <p:nvSpPr>
          <p:cNvPr id="10" name="Rectangle 9"/>
          <p:cNvSpPr/>
          <p:nvPr/>
        </p:nvSpPr>
        <p:spPr>
          <a:xfrm>
            <a:off x="3657600" y="883409"/>
            <a:ext cx="4743606"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Sizing of circular / looped WDN</a:t>
            </a:r>
          </a:p>
        </p:txBody>
      </p:sp>
    </p:spTree>
    <p:extLst>
      <p:ext uri="{BB962C8B-B14F-4D97-AF65-F5344CB8AC3E}">
        <p14:creationId xmlns:p14="http://schemas.microsoft.com/office/powerpoint/2010/main" val="283657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Content Placeholder 2"/>
          <p:cNvSpPr txBox="1">
            <a:spLocks/>
          </p:cNvSpPr>
          <p:nvPr/>
        </p:nvSpPr>
        <p:spPr>
          <a:xfrm>
            <a:off x="228600" y="1227302"/>
            <a:ext cx="11797273" cy="547984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50000"/>
              </a:lnSpc>
              <a:buFont typeface="Arial" panose="020B0604020202020204" pitchFamily="34" charset="0"/>
              <a:buNone/>
            </a:pPr>
            <a:r>
              <a:rPr lang="en-US" sz="1800" b="1" dirty="0">
                <a:solidFill>
                  <a:srgbClr val="0070C0"/>
                </a:solidFill>
                <a:latin typeface="Arial" pitchFamily="34" charset="0"/>
                <a:cs typeface="Arial" pitchFamily="34" charset="0"/>
              </a:rPr>
              <a:t>CONTENT</a:t>
            </a:r>
          </a:p>
          <a:p>
            <a:pPr marL="0" indent="0">
              <a:lnSpc>
                <a:spcPct val="150000"/>
              </a:lnSpc>
              <a:buFont typeface="Arial" panose="020B0604020202020204" pitchFamily="34" charset="0"/>
              <a:buNone/>
            </a:pPr>
            <a:endParaRPr lang="en-US" sz="1800" b="1" dirty="0">
              <a:solidFill>
                <a:srgbClr val="0070C0"/>
              </a:solidFill>
              <a:latin typeface="Arial" pitchFamily="34" charset="0"/>
              <a:cs typeface="Arial" pitchFamily="34" charset="0"/>
            </a:endParaRPr>
          </a:p>
          <a:p>
            <a:pPr marL="0" indent="0">
              <a:lnSpc>
                <a:spcPct val="100000"/>
              </a:lnSpc>
              <a:buNone/>
            </a:pPr>
            <a:r>
              <a:rPr lang="en-US" sz="1800" b="1" dirty="0">
                <a:solidFill>
                  <a:srgbClr val="C00000"/>
                </a:solidFill>
                <a:latin typeface="Arial" pitchFamily="34" charset="0"/>
                <a:cs typeface="Arial" pitchFamily="34" charset="0"/>
              </a:rPr>
              <a:t>Hydraulics of pressurized pipeline systems</a:t>
            </a:r>
          </a:p>
          <a:p>
            <a:pPr marL="0" indent="0">
              <a:lnSpc>
                <a:spcPct val="100000"/>
              </a:lnSpc>
              <a:buNone/>
            </a:pPr>
            <a:r>
              <a:rPr lang="en-US" sz="1800" b="1" dirty="0">
                <a:solidFill>
                  <a:srgbClr val="C00000"/>
                </a:solidFill>
                <a:latin typeface="Arial" pitchFamily="34" charset="0"/>
                <a:cs typeface="Arial" pitchFamily="34" charset="0"/>
              </a:rPr>
              <a:t>Head losses in pressurized pipe systems</a:t>
            </a:r>
          </a:p>
          <a:p>
            <a:pPr marL="0" indent="0">
              <a:lnSpc>
                <a:spcPct val="150000"/>
              </a:lnSpc>
              <a:buNone/>
            </a:pPr>
            <a:r>
              <a:rPr lang="it-IT" sz="1800" b="1" dirty="0">
                <a:solidFill>
                  <a:srgbClr val="C00000"/>
                </a:solidFill>
                <a:latin typeface="Arial" pitchFamily="34" charset="0"/>
                <a:cs typeface="Arial" pitchFamily="34" charset="0"/>
              </a:rPr>
              <a:t>Water </a:t>
            </a:r>
            <a:r>
              <a:rPr lang="it-IT" sz="1800" b="1" dirty="0" err="1">
                <a:solidFill>
                  <a:srgbClr val="C00000"/>
                </a:solidFill>
                <a:latin typeface="Arial" pitchFamily="34" charset="0"/>
                <a:cs typeface="Arial" pitchFamily="34" charset="0"/>
              </a:rPr>
              <a:t>distribution</a:t>
            </a:r>
            <a:r>
              <a:rPr lang="it-IT" sz="1800" b="1" dirty="0">
                <a:solidFill>
                  <a:srgbClr val="C00000"/>
                </a:solidFill>
                <a:latin typeface="Arial" pitchFamily="34" charset="0"/>
                <a:cs typeface="Arial" pitchFamily="34" charset="0"/>
              </a:rPr>
              <a:t> networks</a:t>
            </a:r>
            <a:endParaRPr lang="en-US" sz="1800" b="1" dirty="0">
              <a:solidFill>
                <a:srgbClr val="C00000"/>
              </a:solidFill>
              <a:latin typeface="Arial" pitchFamily="34" charset="0"/>
              <a:cs typeface="Arial" pitchFamily="34" charset="0"/>
            </a:endParaRPr>
          </a:p>
          <a:p>
            <a:pPr marL="0" indent="0">
              <a:lnSpc>
                <a:spcPct val="150000"/>
              </a:lnSpc>
              <a:buNone/>
            </a:pPr>
            <a:r>
              <a:rPr lang="en-US" sz="1800" b="1" dirty="0">
                <a:solidFill>
                  <a:srgbClr val="C00000"/>
                </a:solidFill>
                <a:latin typeface="Arial" pitchFamily="34" charset="0"/>
                <a:cs typeface="Arial" pitchFamily="34" charset="0"/>
              </a:rPr>
              <a:t> </a:t>
            </a: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a:lnSpc>
                <a:spcPct val="150000"/>
              </a:lnSpc>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p:txBody>
      </p:sp>
    </p:spTree>
    <p:extLst>
      <p:ext uri="{BB962C8B-B14F-4D97-AF65-F5344CB8AC3E}">
        <p14:creationId xmlns:p14="http://schemas.microsoft.com/office/powerpoint/2010/main" val="873167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734993" y="1859280"/>
                <a:ext cx="5490637" cy="4800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buFont typeface="Arial" panose="020B0604020202020204" pitchFamily="34" charset="0"/>
                  <a:buNone/>
                </a:pPr>
                <a:r>
                  <a:rPr lang="en-US" sz="1600" dirty="0">
                    <a:latin typeface="Arial" pitchFamily="34" charset="0"/>
                    <a:cs typeface="Arial" pitchFamily="34" charset="0"/>
                  </a:rPr>
                  <a:t>Working steps:</a:t>
                </a:r>
              </a:p>
              <a:p>
                <a:pPr marL="114300" indent="0">
                  <a:buFont typeface="Arial" panose="020B0604020202020204" pitchFamily="34" charset="0"/>
                  <a:buNone/>
                </a:pPr>
                <a:endParaRPr lang="en-US" sz="1600" dirty="0">
                  <a:latin typeface="Arial" pitchFamily="34" charset="0"/>
                  <a:cs typeface="Arial" pitchFamily="34" charset="0"/>
                </a:endParaRPr>
              </a:p>
              <a:p>
                <a:pPr marL="114300" indent="0">
                  <a:buFont typeface="Arial" panose="020B0604020202020204" pitchFamily="34" charset="0"/>
                  <a:buNone/>
                </a:pPr>
                <a:r>
                  <a:rPr lang="en-US" sz="1600" dirty="0">
                    <a:latin typeface="Arial" pitchFamily="34" charset="0"/>
                    <a:cs typeface="Arial" pitchFamily="34" charset="0"/>
                  </a:rPr>
                  <a:t>1. It is choose a direction for the rings, the same for all rings, as well as a travel direction on each pipe, starting from the supply node, </a:t>
                </a:r>
                <a:r>
                  <a:rPr lang="en-US" sz="1600" i="1" dirty="0">
                    <a:latin typeface="Arial" pitchFamily="34" charset="0"/>
                    <a:cs typeface="Arial" pitchFamily="34" charset="0"/>
                  </a:rPr>
                  <a:t>Q</a:t>
                </a:r>
                <a:r>
                  <a:rPr lang="en-US" sz="1600" i="1" baseline="-25000" dirty="0">
                    <a:latin typeface="Arial" pitchFamily="34" charset="0"/>
                    <a:cs typeface="Arial" pitchFamily="34" charset="0"/>
                  </a:rPr>
                  <a:t>i</a:t>
                </a:r>
                <a:r>
                  <a:rPr lang="vi-VN" sz="1600" dirty="0">
                    <a:latin typeface="Arial" pitchFamily="34" charset="0"/>
                    <a:cs typeface="Arial" pitchFamily="34" charset="0"/>
                  </a:rPr>
                  <a:t>,</a:t>
                </a:r>
                <a:r>
                  <a:rPr lang="en-US" sz="1600" dirty="0">
                    <a:latin typeface="Arial" pitchFamily="34" charset="0"/>
                    <a:cs typeface="Arial" pitchFamily="34" charset="0"/>
                  </a:rPr>
                  <a:t> </a:t>
                </a:r>
                <a:r>
                  <a:rPr lang="en-US" sz="1600" b="1" i="1" dirty="0">
                    <a:latin typeface="Arial" pitchFamily="34" charset="0"/>
                    <a:cs typeface="Arial" pitchFamily="34" charset="0"/>
                  </a:rPr>
                  <a:t>according to an initial distribution of flow rates </a:t>
                </a:r>
                <a:r>
                  <a:rPr lang="vi-VN" sz="1600" i="1" dirty="0">
                    <a:latin typeface="Arial" pitchFamily="34" charset="0"/>
                    <a:cs typeface="Arial" pitchFamily="34" charset="0"/>
                  </a:rPr>
                  <a:t>Q</a:t>
                </a:r>
                <a:r>
                  <a:rPr lang="vi-VN" sz="1600" i="1" baseline="-25000" dirty="0">
                    <a:latin typeface="Arial" pitchFamily="34" charset="0"/>
                    <a:cs typeface="Arial" pitchFamily="34" charset="0"/>
                  </a:rPr>
                  <a:t>j</a:t>
                </a:r>
                <a:r>
                  <a:rPr lang="en-US" sz="1600" dirty="0">
                    <a:latin typeface="Arial" pitchFamily="34" charset="0"/>
                    <a:cs typeface="Arial" pitchFamily="34" charset="0"/>
                  </a:rPr>
                  <a:t> per pipes.</a:t>
                </a:r>
              </a:p>
              <a:p>
                <a:pPr marL="114300" indent="0" algn="just">
                  <a:buFont typeface="Arial" panose="020B0604020202020204" pitchFamily="34" charset="0"/>
                  <a:buNone/>
                </a:pPr>
                <a:endParaRPr lang="en-US" sz="1600" baseline="-25000" dirty="0">
                  <a:latin typeface="Arial" pitchFamily="34" charset="0"/>
                  <a:cs typeface="Arial" pitchFamily="34" charset="0"/>
                </a:endParaRPr>
              </a:p>
              <a:p>
                <a:pPr marL="114300" indent="0" algn="just">
                  <a:buFont typeface="Arial" panose="020B0604020202020204" pitchFamily="34" charset="0"/>
                  <a:buNone/>
                </a:pPr>
                <a:r>
                  <a:rPr lang="en-US" sz="1600" dirty="0" err="1">
                    <a:latin typeface="Arial" pitchFamily="34" charset="0"/>
                    <a:cs typeface="Arial" pitchFamily="34" charset="0"/>
                  </a:rPr>
                  <a:t>Exemple</a:t>
                </a:r>
                <a:r>
                  <a:rPr lang="en-US" sz="1600" dirty="0">
                    <a:latin typeface="Arial" pitchFamily="34" charset="0"/>
                    <a:cs typeface="Arial" pitchFamily="34" charset="0"/>
                  </a:rPr>
                  <a:t>: </a:t>
                </a:r>
                <a14:m>
                  <m:oMath xmlns:m="http://schemas.openxmlformats.org/officeDocument/2006/math">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4</m:t>
                        </m:r>
                      </m:sub>
                    </m:sSub>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6</m:t>
                        </m:r>
                      </m:sub>
                    </m:sSub>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𝑐</m:t>
                        </m:r>
                        <m:r>
                          <a:rPr lang="en-US" sz="1600" i="1" smtClean="0">
                            <a:latin typeface="Cambria Math"/>
                            <a:cs typeface="Arial" pitchFamily="34" charset="0"/>
                          </a:rPr>
                          <m:t>5</m:t>
                        </m:r>
                      </m:sub>
                    </m:sSub>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7</m:t>
                        </m:r>
                      </m:sub>
                    </m:sSub>
                    <m:r>
                      <a:rPr lang="en-US" sz="160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9</m:t>
                        </m:r>
                      </m:sub>
                    </m:sSub>
                  </m:oMath>
                </a14:m>
                <a:endParaRPr lang="en-US" sz="1600" dirty="0">
                  <a:latin typeface="Arial" pitchFamily="34" charset="0"/>
                  <a:cs typeface="Arial" pitchFamily="34" charset="0"/>
                </a:endParaRP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a:latin typeface="Arial" pitchFamily="34" charset="0"/>
                    <a:cs typeface="Arial" pitchFamily="34" charset="0"/>
                  </a:rPr>
                  <a:t>2. Preliminary sizing of the network, </a:t>
                </a:r>
                <a:r>
                  <a:rPr lang="en-US" sz="1600" dirty="0" err="1">
                    <a:latin typeface="Arial" pitchFamily="34" charset="0"/>
                    <a:cs typeface="Arial" pitchFamily="34" charset="0"/>
                  </a:rPr>
                  <a:t>ie</a:t>
                </a:r>
                <a:r>
                  <a:rPr lang="en-US" sz="1600" dirty="0">
                    <a:latin typeface="Arial" pitchFamily="34" charset="0"/>
                    <a:cs typeface="Arial" pitchFamily="34" charset="0"/>
                  </a:rPr>
                  <a:t> determining the diameters of the pipes, starting from the approximate distribution of flows </a:t>
                </a:r>
                <a:r>
                  <a:rPr lang="vi-VN" sz="1600" i="1" dirty="0">
                    <a:latin typeface="Arial" pitchFamily="34" charset="0"/>
                    <a:cs typeface="Arial" pitchFamily="34" charset="0"/>
                  </a:rPr>
                  <a:t>Q</a:t>
                </a:r>
                <a:r>
                  <a:rPr lang="vi-VN" sz="1600" i="1" baseline="-25000" dirty="0">
                    <a:latin typeface="Arial" pitchFamily="34" charset="0"/>
                    <a:cs typeface="Arial" pitchFamily="34" charset="0"/>
                  </a:rPr>
                  <a:t>j </a:t>
                </a:r>
                <a:r>
                  <a:rPr lang="en-US" sz="1600" dirty="0">
                    <a:latin typeface="Arial" pitchFamily="34" charset="0"/>
                    <a:cs typeface="Arial" pitchFamily="34" charset="0"/>
                  </a:rPr>
                  <a:t>and using the economic velocities criterion .</a:t>
                </a: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734993" y="1859280"/>
                <a:ext cx="5490637" cy="4800600"/>
              </a:xfrm>
              <a:prstGeom prst="rect">
                <a:avLst/>
              </a:prstGeom>
              <a:blipFill rotWithShape="0">
                <a:blip r:embed="rId6"/>
                <a:stretch>
                  <a:fillRect t="-759" r="-554"/>
                </a:stretch>
              </a:blipFill>
            </p:spPr>
            <p:txBody>
              <a:bodyPr/>
              <a:lstStyle/>
              <a:p>
                <a:r>
                  <a:rPr lang="en-US">
                    <a:noFill/>
                  </a:rPr>
                  <a:t> </a:t>
                </a:r>
              </a:p>
            </p:txBody>
          </p:sp>
        </mc:Fallback>
      </mc:AlternateContent>
      <p:pic>
        <p:nvPicPr>
          <p:cNvPr id="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2191" y="2252177"/>
            <a:ext cx="3969424" cy="374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2274854" y="933195"/>
            <a:ext cx="6858000" cy="461665"/>
          </a:xfrm>
          <a:prstGeom prst="rect">
            <a:avLst/>
          </a:prstGeom>
        </p:spPr>
        <p:txBody>
          <a:bodyPr wrap="square">
            <a:spAutoFit/>
          </a:bodyPr>
          <a:lstStyle/>
          <a:p>
            <a:pPr algn="ctr"/>
            <a:r>
              <a:rPr lang="en-US" sz="2400" b="1" dirty="0">
                <a:solidFill>
                  <a:srgbClr val="C00000"/>
                </a:solidFill>
                <a:latin typeface="Arial" pitchFamily="34" charset="0"/>
                <a:cs typeface="Arial" pitchFamily="34" charset="0"/>
              </a:rPr>
              <a:t>Sizing of a new circular WDN </a:t>
            </a:r>
            <a:r>
              <a:rPr lang="it-IT" sz="2400" i="1" dirty="0">
                <a:solidFill>
                  <a:srgbClr val="C00000"/>
                </a:solidFill>
                <a:latin typeface="Arial" pitchFamily="34" charset="0"/>
                <a:cs typeface="Arial" pitchFamily="34" charset="0"/>
              </a:rPr>
              <a:t>(1)</a:t>
            </a:r>
            <a:endParaRPr lang="en-US" sz="2400" i="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3317736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734993" y="1752600"/>
                <a:ext cx="10596621" cy="4800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3. Determination of the Darcy friction factor coefficients </a:t>
                </a:r>
                <a:r>
                  <a:rPr lang="en-US" sz="1600" i="1" dirty="0" err="1">
                    <a:latin typeface="Arial" pitchFamily="34" charset="0"/>
                    <a:cs typeface="Arial" pitchFamily="34" charset="0"/>
                  </a:rPr>
                  <a:t>λ</a:t>
                </a:r>
                <a:r>
                  <a:rPr lang="en-US" sz="1600" i="1" baseline="-25000" dirty="0" err="1">
                    <a:latin typeface="Arial" pitchFamily="34" charset="0"/>
                    <a:cs typeface="Arial" pitchFamily="34" charset="0"/>
                  </a:rPr>
                  <a:t>j</a:t>
                </a:r>
                <a:r>
                  <a:rPr lang="en-US" sz="1600" dirty="0">
                    <a:latin typeface="Arial" pitchFamily="34" charset="0"/>
                    <a:cs typeface="Arial" pitchFamily="34" charset="0"/>
                  </a:rPr>
                  <a:t> on each pipe, depending on the flow regime. The result is the </a:t>
                </a:r>
                <a:r>
                  <a:rPr lang="en-US" sz="1600" dirty="0">
                    <a:solidFill>
                      <a:schemeClr val="tx1"/>
                    </a:solidFill>
                    <a:latin typeface="Arial" pitchFamily="34" charset="0"/>
                    <a:cs typeface="Arial" pitchFamily="34" charset="0"/>
                  </a:rPr>
                  <a:t>distributed hydraulic resistance module </a:t>
                </a:r>
                <a:r>
                  <a:rPr lang="vi-VN" sz="1600" i="1" dirty="0">
                    <a:latin typeface="Arial" pitchFamily="34" charset="0"/>
                    <a:cs typeface="Arial" pitchFamily="34" charset="0"/>
                  </a:rPr>
                  <a:t>M</a:t>
                </a:r>
                <a:r>
                  <a:rPr lang="vi-VN" sz="1600" i="1" baseline="-25000" dirty="0">
                    <a:latin typeface="Arial" pitchFamily="34" charset="0"/>
                    <a:cs typeface="Arial" pitchFamily="34" charset="0"/>
                  </a:rPr>
                  <a:t>j</a:t>
                </a:r>
                <a:r>
                  <a:rPr lang="vi-VN" sz="1600" dirty="0">
                    <a:latin typeface="Arial" pitchFamily="34" charset="0"/>
                    <a:cs typeface="Arial" pitchFamily="34" charset="0"/>
                  </a:rPr>
                  <a:t> </a:t>
                </a:r>
                <a:r>
                  <a:rPr lang="en-US" sz="1600" dirty="0">
                    <a:latin typeface="Arial" pitchFamily="34" charset="0"/>
                    <a:cs typeface="Arial" pitchFamily="34" charset="0"/>
                  </a:rPr>
                  <a:t>of each pipe, the law of energy becoming:</a:t>
                </a:r>
              </a:p>
              <a:p>
                <a:pPr marL="114300" indent="0" algn="just">
                  <a:buFont typeface="Arial" panose="020B0604020202020204" pitchFamily="34" charset="0"/>
                  <a:buNone/>
                </a:pPr>
                <a:endParaRPr lang="en-US" sz="1600" i="1" dirty="0">
                  <a:latin typeface="Cambria Math" panose="02040503050406030204" pitchFamily="18" charset="0"/>
                  <a:cs typeface="Arial" pitchFamily="34" charset="0"/>
                </a:endParaRPr>
              </a:p>
              <a:p>
                <a:pPr marL="11430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𝐻</m:t>
                          </m:r>
                        </m:e>
                        <m:sub>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𝑝</m:t>
                              </m:r>
                            </m:e>
                            <m:sub>
                              <m:r>
                                <a:rPr lang="en-US" sz="1600" i="1" smtClean="0">
                                  <a:latin typeface="Cambria Math"/>
                                  <a:cs typeface="Arial" pitchFamily="34" charset="0"/>
                                </a:rPr>
                                <m:t>𝑖</m:t>
                              </m:r>
                            </m:sub>
                          </m:sSub>
                        </m:sub>
                      </m:sSub>
                      <m:r>
                        <a:rPr lang="en-US" sz="160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𝐻</m:t>
                          </m:r>
                        </m:e>
                        <m:sub>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𝑝</m:t>
                              </m:r>
                            </m:e>
                            <m:sub>
                              <m:r>
                                <a:rPr lang="en-US" sz="1600" i="1" smtClean="0">
                                  <a:latin typeface="Cambria Math"/>
                                  <a:cs typeface="Arial" pitchFamily="34" charset="0"/>
                                </a:rPr>
                                <m:t>𝑒</m:t>
                              </m:r>
                            </m:sub>
                          </m:sSub>
                        </m:sub>
                      </m:sSub>
                      <m:r>
                        <a:rPr lang="en-US" sz="1600" i="1" smtClean="0">
                          <a:latin typeface="Cambria Math"/>
                          <a:cs typeface="Arial" pitchFamily="34" charset="0"/>
                        </a:rPr>
                        <m:t>+</m:t>
                      </m:r>
                      <m:r>
                        <a:rPr lang="en-US" sz="1600" i="1" smtClean="0">
                          <a:latin typeface="Cambria Math"/>
                          <a:cs typeface="Arial" pitchFamily="34" charset="0"/>
                        </a:rPr>
                        <m:t>𝑀</m:t>
                      </m:r>
                      <m:r>
                        <a:rPr lang="en-US" sz="1600" i="1" smtClean="0">
                          <a:latin typeface="Cambria Math"/>
                          <a:cs typeface="Arial" pitchFamily="34" charset="0"/>
                        </a:rPr>
                        <m:t>∗</m:t>
                      </m:r>
                      <m:r>
                        <a:rPr lang="en-US" sz="1600" i="1" smtClean="0">
                          <a:latin typeface="Cambria Math"/>
                          <a:cs typeface="Arial" pitchFamily="34" charset="0"/>
                        </a:rPr>
                        <m:t>𝑄</m:t>
                      </m:r>
                      <m:r>
                        <a:rPr lang="en-US" sz="1600" i="1" smtClean="0">
                          <a:latin typeface="Cambria Math"/>
                          <a:cs typeface="Arial" pitchFamily="34" charset="0"/>
                        </a:rPr>
                        <m:t>∗</m:t>
                      </m:r>
                      <m:d>
                        <m:dPr>
                          <m:begChr m:val="|"/>
                          <m:endChr m:val="|"/>
                          <m:ctrlPr>
                            <a:rPr lang="en-US" sz="1600" i="1" smtClean="0">
                              <a:latin typeface="Cambria Math" panose="02040503050406030204" pitchFamily="18" charset="0"/>
                              <a:cs typeface="Arial" pitchFamily="34" charset="0"/>
                            </a:rPr>
                          </m:ctrlPr>
                        </m:dPr>
                        <m:e>
                          <m:r>
                            <a:rPr lang="en-US" sz="1600" i="1" smtClean="0">
                              <a:latin typeface="Cambria Math"/>
                              <a:cs typeface="Arial" pitchFamily="34" charset="0"/>
                            </a:rPr>
                            <m:t>𝑄</m:t>
                          </m:r>
                        </m:e>
                      </m:d>
                    </m:oMath>
                  </m:oMathPara>
                </a14:m>
                <a:endParaRPr lang="en-US" sz="1600" dirty="0">
                  <a:latin typeface="Arial" pitchFamily="34" charset="0"/>
                  <a:cs typeface="Arial" pitchFamily="34" charset="0"/>
                </a:endParaRP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h</m:t>
                          </m:r>
                        </m:e>
                        <m:sub>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𝑟</m:t>
                              </m:r>
                            </m:e>
                            <m:sub>
                              <m:r>
                                <a:rPr lang="en-US" sz="1600" i="1" smtClean="0">
                                  <a:latin typeface="Cambria Math"/>
                                  <a:cs typeface="Arial" pitchFamily="34" charset="0"/>
                                </a:rPr>
                                <m:t>𝑗</m:t>
                              </m:r>
                            </m:sub>
                          </m:sSub>
                        </m:sub>
                      </m:sSub>
                      <m:r>
                        <a:rPr lang="en-US" sz="1600" i="1" smtClean="0">
                          <a:latin typeface="Cambria Math"/>
                          <a:cs typeface="Arial" pitchFamily="34" charset="0"/>
                        </a:rPr>
                        <m:t>=</m:t>
                      </m:r>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h</m:t>
                          </m:r>
                        </m:e>
                        <m:sub>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𝑑</m:t>
                              </m:r>
                            </m:e>
                            <m:sub>
                              <m:r>
                                <a:rPr lang="en-US" sz="1600" i="1" smtClean="0">
                                  <a:latin typeface="Cambria Math"/>
                                  <a:cs typeface="Arial" pitchFamily="34" charset="0"/>
                                </a:rPr>
                                <m:t>𝑗</m:t>
                              </m:r>
                            </m:sub>
                          </m:sSub>
                        </m:sub>
                      </m:sSub>
                      <m:r>
                        <a:rPr lang="en-US" sz="1600" i="1" smtClean="0">
                          <a:latin typeface="Cambria Math"/>
                          <a:cs typeface="Arial" pitchFamily="34" charset="0"/>
                        </a:rPr>
                        <m:t>=</m:t>
                      </m:r>
                      <m:r>
                        <a:rPr lang="en-US" sz="1600" i="1">
                          <a:latin typeface="Cambria Math"/>
                          <a:cs typeface="Arial" pitchFamily="34" charset="0"/>
                        </a:rPr>
                        <m:t>𝑀</m:t>
                      </m:r>
                      <m:r>
                        <a:rPr lang="en-US" sz="1600" i="1">
                          <a:latin typeface="Cambria Math"/>
                          <a:cs typeface="Arial" pitchFamily="34" charset="0"/>
                        </a:rPr>
                        <m:t>∗</m:t>
                      </m:r>
                      <m:r>
                        <a:rPr lang="en-US" sz="1600" i="1">
                          <a:latin typeface="Cambria Math"/>
                          <a:cs typeface="Arial" pitchFamily="34" charset="0"/>
                        </a:rPr>
                        <m:t>𝑄</m:t>
                      </m:r>
                      <m:r>
                        <a:rPr lang="en-US" sz="1600" i="1">
                          <a:latin typeface="Cambria Math"/>
                          <a:cs typeface="Arial" pitchFamily="34" charset="0"/>
                        </a:rPr>
                        <m:t>∗</m:t>
                      </m:r>
                      <m:d>
                        <m:dPr>
                          <m:begChr m:val="|"/>
                          <m:endChr m:val="|"/>
                          <m:ctrlPr>
                            <a:rPr lang="en-US" sz="1600" i="1">
                              <a:latin typeface="Cambria Math" panose="02040503050406030204" pitchFamily="18" charset="0"/>
                              <a:cs typeface="Arial" pitchFamily="34" charset="0"/>
                            </a:rPr>
                          </m:ctrlPr>
                        </m:dPr>
                        <m:e>
                          <m:r>
                            <a:rPr lang="en-US" sz="1600" i="1">
                              <a:latin typeface="Cambria Math"/>
                              <a:cs typeface="Arial" pitchFamily="34" charset="0"/>
                            </a:rPr>
                            <m:t>𝑄</m:t>
                          </m:r>
                        </m:e>
                      </m:d>
                    </m:oMath>
                  </m:oMathPara>
                </a14:m>
                <a:endParaRPr lang="en-US" sz="1600" dirty="0">
                  <a:latin typeface="Arial" pitchFamily="34" charset="0"/>
                  <a:cs typeface="Arial" pitchFamily="34" charset="0"/>
                </a:endParaRP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a:solidFill>
                      <a:srgbClr val="C00000"/>
                    </a:solidFill>
                    <a:latin typeface="Arial" pitchFamily="34" charset="0"/>
                    <a:cs typeface="Arial" pitchFamily="34" charset="0"/>
                  </a:rPr>
                  <a:t>Observation: on each ring of the WDN the sum of all </a:t>
                </a:r>
                <a:r>
                  <a:rPr lang="en-US" sz="1600" b="1" dirty="0">
                    <a:solidFill>
                      <a:srgbClr val="C00000"/>
                    </a:solidFill>
                    <a:latin typeface="Arial" pitchFamily="34" charset="0"/>
                    <a:cs typeface="Arial" pitchFamily="34" charset="0"/>
                  </a:rPr>
                  <a:t>head losses along pipes </a:t>
                </a:r>
                <a:r>
                  <a:rPr lang="en-US" sz="1600" dirty="0">
                    <a:solidFill>
                      <a:srgbClr val="C00000"/>
                    </a:solidFill>
                    <a:latin typeface="Arial" pitchFamily="34" charset="0"/>
                    <a:cs typeface="Arial" pitchFamily="34" charset="0"/>
                  </a:rPr>
                  <a:t>on the ring is zero. </a:t>
                </a: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err="1">
                    <a:latin typeface="Arial" pitchFamily="34" charset="0"/>
                    <a:cs typeface="Arial" pitchFamily="34" charset="0"/>
                  </a:rPr>
                  <a:t>Exemple</a:t>
                </a:r>
                <a:r>
                  <a:rPr lang="en-US" sz="1600" dirty="0">
                    <a:latin typeface="Arial" pitchFamily="34" charset="0"/>
                    <a:cs typeface="Arial" pitchFamily="34" charset="0"/>
                  </a:rPr>
                  <a:t>: </a:t>
                </a:r>
              </a:p>
              <a:p>
                <a:pPr marL="114300" indent="0" algn="ctr">
                  <a:buFont typeface="Arial" panose="020B0604020202020204" pitchFamily="34" charset="0"/>
                  <a:buNone/>
                </a:pPr>
                <a:r>
                  <a:rPr lang="en-US" sz="1600" dirty="0">
                    <a:latin typeface="Arial" pitchFamily="34" charset="0"/>
                    <a:cs typeface="Arial" pitchFamily="34" charset="0"/>
                  </a:rPr>
                  <a:t> </a:t>
                </a:r>
                <a14:m>
                  <m:oMath xmlns:m="http://schemas.openxmlformats.org/officeDocument/2006/math">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𝑀</m:t>
                        </m:r>
                      </m:e>
                      <m:sub>
                        <m:r>
                          <a:rPr lang="en-US" sz="1600" i="1" smtClean="0">
                            <a:latin typeface="Cambria Math"/>
                            <a:cs typeface="Arial" pitchFamily="34" charset="0"/>
                          </a:rPr>
                          <m:t>2</m:t>
                        </m:r>
                      </m:sub>
                    </m:sSub>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2</m:t>
                        </m:r>
                      </m:sub>
                    </m:sSub>
                    <m:d>
                      <m:dPr>
                        <m:begChr m:val="|"/>
                        <m:endChr m:val="|"/>
                        <m:ctrlPr>
                          <a:rPr lang="en-US" sz="1600" i="1" smtClean="0">
                            <a:latin typeface="Cambria Math" panose="02040503050406030204" pitchFamily="18" charset="0"/>
                            <a:cs typeface="Arial" pitchFamily="34" charset="0"/>
                          </a:rPr>
                        </m:ctrlPr>
                      </m:dPr>
                      <m:e>
                        <m:sSub>
                          <m:sSubPr>
                            <m:ctrlPr>
                              <a:rPr lang="en-US" sz="1600" i="1" smtClean="0">
                                <a:latin typeface="Cambria Math" panose="02040503050406030204" pitchFamily="18" charset="0"/>
                                <a:cs typeface="Arial" pitchFamily="34" charset="0"/>
                              </a:rPr>
                            </m:ctrlPr>
                          </m:sSubPr>
                          <m:e>
                            <m:r>
                              <a:rPr lang="en-US" sz="1600" i="1" smtClean="0">
                                <a:latin typeface="Cambria Math"/>
                                <a:cs typeface="Arial" pitchFamily="34" charset="0"/>
                              </a:rPr>
                              <m:t>𝑄</m:t>
                            </m:r>
                          </m:e>
                          <m:sub>
                            <m:r>
                              <a:rPr lang="en-US" sz="1600" i="1" smtClean="0">
                                <a:latin typeface="Cambria Math"/>
                                <a:cs typeface="Arial" pitchFamily="34" charset="0"/>
                              </a:rPr>
                              <m:t>2</m:t>
                            </m:r>
                          </m:sub>
                        </m:sSub>
                      </m:e>
                    </m:d>
                    <m:r>
                      <a:rPr lang="en-US" sz="160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𝑀</m:t>
                        </m:r>
                      </m:e>
                      <m:sub>
                        <m:r>
                          <a:rPr lang="en-US" sz="1600" i="1" smtClean="0">
                            <a:latin typeface="Cambria Math"/>
                            <a:cs typeface="Arial" pitchFamily="34" charset="0"/>
                          </a:rPr>
                          <m:t>5</m:t>
                        </m:r>
                      </m:sub>
                    </m:sSub>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5</m:t>
                        </m:r>
                      </m:sub>
                    </m:sSub>
                    <m:d>
                      <m:dPr>
                        <m:begChr m:val="|"/>
                        <m:endChr m:val="|"/>
                        <m:ctrlPr>
                          <a:rPr lang="en-US" sz="1600" i="1">
                            <a:latin typeface="Cambria Math" panose="02040503050406030204" pitchFamily="18" charset="0"/>
                            <a:cs typeface="Arial" pitchFamily="34" charset="0"/>
                          </a:rPr>
                        </m:ctrlPr>
                      </m:dPr>
                      <m:e>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5</m:t>
                            </m:r>
                          </m:sub>
                        </m:sSub>
                      </m:e>
                    </m:d>
                    <m:r>
                      <a:rPr lang="en-US" sz="160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𝑀</m:t>
                        </m:r>
                      </m:e>
                      <m:sub>
                        <m:r>
                          <a:rPr lang="en-US" sz="1600" i="1" smtClean="0">
                            <a:latin typeface="Cambria Math"/>
                            <a:cs typeface="Arial" pitchFamily="34" charset="0"/>
                          </a:rPr>
                          <m:t>7</m:t>
                        </m:r>
                      </m:sub>
                    </m:sSub>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7</m:t>
                        </m:r>
                      </m:sub>
                    </m:sSub>
                    <m:d>
                      <m:dPr>
                        <m:begChr m:val="|"/>
                        <m:endChr m:val="|"/>
                        <m:ctrlPr>
                          <a:rPr lang="en-US" sz="1600" i="1">
                            <a:latin typeface="Cambria Math" panose="02040503050406030204" pitchFamily="18" charset="0"/>
                            <a:cs typeface="Arial" pitchFamily="34" charset="0"/>
                          </a:rPr>
                        </m:ctrlPr>
                      </m:dPr>
                      <m:e>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7</m:t>
                            </m:r>
                          </m:sub>
                        </m:sSub>
                      </m:e>
                    </m:d>
                    <m:r>
                      <a:rPr lang="en-US" sz="1600" i="1" smtClean="0">
                        <a:latin typeface="Cambria Math"/>
                        <a:cs typeface="Arial" pitchFamily="34" charset="0"/>
                      </a:rPr>
                      <m:t>−</m:t>
                    </m:r>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𝑀</m:t>
                        </m:r>
                      </m:e>
                      <m:sub>
                        <m:r>
                          <a:rPr lang="en-US" sz="1600" i="1" smtClean="0">
                            <a:latin typeface="Cambria Math"/>
                            <a:cs typeface="Arial" pitchFamily="34" charset="0"/>
                          </a:rPr>
                          <m:t>4</m:t>
                        </m:r>
                      </m:sub>
                    </m:sSub>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4</m:t>
                        </m:r>
                      </m:sub>
                    </m:sSub>
                    <m:d>
                      <m:dPr>
                        <m:begChr m:val="|"/>
                        <m:endChr m:val="|"/>
                        <m:ctrlPr>
                          <a:rPr lang="en-US" sz="1600" i="1">
                            <a:latin typeface="Cambria Math" panose="02040503050406030204" pitchFamily="18" charset="0"/>
                            <a:cs typeface="Arial" pitchFamily="34" charset="0"/>
                          </a:rPr>
                        </m:ctrlPr>
                      </m:dPr>
                      <m:e>
                        <m:sSub>
                          <m:sSubPr>
                            <m:ctrlPr>
                              <a:rPr lang="en-US" sz="1600" i="1">
                                <a:latin typeface="Cambria Math" panose="02040503050406030204" pitchFamily="18" charset="0"/>
                                <a:cs typeface="Arial" pitchFamily="34" charset="0"/>
                              </a:rPr>
                            </m:ctrlPr>
                          </m:sSubPr>
                          <m:e>
                            <m:r>
                              <a:rPr lang="en-US" sz="1600" i="1">
                                <a:latin typeface="Cambria Math"/>
                                <a:cs typeface="Arial" pitchFamily="34" charset="0"/>
                              </a:rPr>
                              <m:t>𝑄</m:t>
                            </m:r>
                          </m:e>
                          <m:sub>
                            <m:r>
                              <a:rPr lang="en-US" sz="1600" i="1" smtClean="0">
                                <a:latin typeface="Cambria Math"/>
                                <a:cs typeface="Arial" pitchFamily="34" charset="0"/>
                              </a:rPr>
                              <m:t>4</m:t>
                            </m:r>
                          </m:sub>
                        </m:sSub>
                      </m:e>
                    </m:d>
                    <m:r>
                      <a:rPr lang="en-US" sz="1600" i="1" smtClean="0">
                        <a:latin typeface="Cambria Math"/>
                        <a:cs typeface="Arial" pitchFamily="34" charset="0"/>
                      </a:rPr>
                      <m:t>=0</m:t>
                    </m:r>
                  </m:oMath>
                </a14:m>
                <a:endParaRPr lang="en-US" sz="1600" dirty="0">
                  <a:latin typeface="Arial" pitchFamily="34" charset="0"/>
                  <a:cs typeface="Arial"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734993" y="1752600"/>
                <a:ext cx="10596621" cy="4800600"/>
              </a:xfrm>
              <a:prstGeom prst="rect">
                <a:avLst/>
              </a:prstGeom>
              <a:blipFill>
                <a:blip r:embed="rId6"/>
                <a:stretch>
                  <a:fillRect t="-789" r="-120"/>
                </a:stretch>
              </a:blipFill>
            </p:spPr>
            <p:txBody>
              <a:bodyPr/>
              <a:lstStyle/>
              <a:p>
                <a:r>
                  <a:rPr lang="ro-RO">
                    <a:noFill/>
                  </a:rPr>
                  <a:t> </a:t>
                </a:r>
              </a:p>
            </p:txBody>
          </p:sp>
        </mc:Fallback>
      </mc:AlternateContent>
      <p:sp>
        <p:nvSpPr>
          <p:cNvPr id="10" name="Rectangle 9"/>
          <p:cNvSpPr/>
          <p:nvPr/>
        </p:nvSpPr>
        <p:spPr>
          <a:xfrm>
            <a:off x="3079435" y="877622"/>
            <a:ext cx="4883068"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Sizing of a new circular WDN </a:t>
            </a:r>
            <a:r>
              <a:rPr lang="it-IT" sz="2400" i="1" dirty="0">
                <a:solidFill>
                  <a:srgbClr val="C00000"/>
                </a:solidFill>
                <a:latin typeface="Arial" pitchFamily="34" charset="0"/>
                <a:cs typeface="Arial" pitchFamily="34" charset="0"/>
              </a:rPr>
              <a:t>(2)</a:t>
            </a:r>
            <a:endParaRPr lang="en-US" sz="2400" i="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300414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Content Placeholder 2"/>
          <p:cNvSpPr txBox="1">
            <a:spLocks/>
          </p:cNvSpPr>
          <p:nvPr/>
        </p:nvSpPr>
        <p:spPr>
          <a:xfrm>
            <a:off x="457200" y="1752600"/>
            <a:ext cx="11231880" cy="4800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buFont typeface="Arial" panose="020B0604020202020204" pitchFamily="34" charset="0"/>
              <a:buNone/>
            </a:pPr>
            <a:r>
              <a:rPr lang="en-US" sz="1600" dirty="0">
                <a:latin typeface="Arial" pitchFamily="34" charset="0"/>
                <a:cs typeface="Arial" pitchFamily="34" charset="0"/>
              </a:rPr>
              <a:t>	4. Equations system for determining the unknowns. This system is made according to the chosen hydraulic calculation method:</a:t>
            </a:r>
          </a:p>
          <a:p>
            <a:pPr marL="114300" indent="0" algn="just">
              <a:buFont typeface="Arial" panose="020B0604020202020204" pitchFamily="34" charset="0"/>
              <a:buNone/>
            </a:pPr>
            <a:endParaRPr lang="en-US" sz="1600" dirty="0">
              <a:latin typeface="Arial" pitchFamily="34" charset="0"/>
              <a:cs typeface="Arial" pitchFamily="34" charset="0"/>
            </a:endParaRPr>
          </a:p>
          <a:p>
            <a:pPr algn="just"/>
            <a:r>
              <a:rPr lang="en-US" sz="1600" dirty="0">
                <a:latin typeface="Arial" pitchFamily="34" charset="0"/>
                <a:cs typeface="Arial" pitchFamily="34" charset="0"/>
              </a:rPr>
              <a:t>flow-based hydraulic calculation methods, Q method – demand-driven hydraulic analysis (Hardy-Cross); </a:t>
            </a:r>
          </a:p>
          <a:p>
            <a:pPr algn="just"/>
            <a:r>
              <a:rPr lang="en-US" sz="1600" dirty="0">
                <a:latin typeface="Arial" pitchFamily="34" charset="0"/>
                <a:cs typeface="Arial" pitchFamily="34" charset="0"/>
              </a:rPr>
              <a:t>pressure based hydraulic calculation methods – pressure-driven or head-driven hydraulic analysis ;</a:t>
            </a:r>
          </a:p>
          <a:p>
            <a:pPr algn="just"/>
            <a:r>
              <a:rPr lang="en-US" sz="1600" dirty="0">
                <a:latin typeface="Arial" pitchFamily="34" charset="0"/>
                <a:cs typeface="Arial" pitchFamily="34" charset="0"/>
              </a:rPr>
              <a:t>hybrid hydraulic calculation methods.</a:t>
            </a: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a:latin typeface="Arial" pitchFamily="34" charset="0"/>
                <a:cs typeface="Arial" pitchFamily="34" charset="0"/>
              </a:rPr>
              <a:t>The most commonly used method is </a:t>
            </a:r>
            <a:r>
              <a:rPr lang="en-US" sz="1600" b="1" dirty="0">
                <a:latin typeface="Arial" pitchFamily="34" charset="0"/>
                <a:cs typeface="Arial" pitchFamily="34" charset="0"/>
              </a:rPr>
              <a:t>the flow-based method, the Q method</a:t>
            </a:r>
            <a:r>
              <a:rPr lang="en-US" sz="1600" dirty="0">
                <a:latin typeface="Arial" pitchFamily="34" charset="0"/>
                <a:cs typeface="Arial" pitchFamily="34" charset="0"/>
              </a:rPr>
              <a:t>.</a:t>
            </a:r>
          </a:p>
          <a:p>
            <a:pPr marL="114300" indent="0" algn="just">
              <a:buFont typeface="Arial" panose="020B0604020202020204" pitchFamily="34" charset="0"/>
              <a:buNone/>
            </a:pPr>
            <a:endParaRPr lang="en-US" sz="1600" dirty="0">
              <a:latin typeface="Arial" pitchFamily="34" charset="0"/>
              <a:cs typeface="Arial" pitchFamily="34" charset="0"/>
            </a:endParaRPr>
          </a:p>
          <a:p>
            <a:pPr marL="114300" indent="0" algn="just">
              <a:buFont typeface="Arial" panose="020B0604020202020204" pitchFamily="34" charset="0"/>
              <a:buNone/>
            </a:pPr>
            <a:r>
              <a:rPr lang="en-US" sz="1600" dirty="0">
                <a:latin typeface="Arial" pitchFamily="34" charset="0"/>
                <a:cs typeface="Arial" pitchFamily="34" charset="0"/>
              </a:rPr>
              <a:t>	5. After determining the flow distribution on the network pipes, the hydraulic calculation is resumed from step 2. The calculation will be completed when for the chosen diameter and the flow obtained on each pipe, the velocity falls within the limits of economic velocities. </a:t>
            </a:r>
          </a:p>
        </p:txBody>
      </p:sp>
      <p:sp>
        <p:nvSpPr>
          <p:cNvPr id="10" name="Rectangle 9"/>
          <p:cNvSpPr/>
          <p:nvPr/>
        </p:nvSpPr>
        <p:spPr>
          <a:xfrm>
            <a:off x="2956560" y="845612"/>
            <a:ext cx="4883068" cy="461665"/>
          </a:xfrm>
          <a:prstGeom prst="rect">
            <a:avLst/>
          </a:prstGeom>
        </p:spPr>
        <p:txBody>
          <a:bodyPr wrap="none">
            <a:spAutoFit/>
          </a:bodyPr>
          <a:lstStyle/>
          <a:p>
            <a:r>
              <a:rPr lang="en-US" sz="2400" b="1" dirty="0">
                <a:solidFill>
                  <a:srgbClr val="C00000"/>
                </a:solidFill>
                <a:latin typeface="Arial" pitchFamily="34" charset="0"/>
                <a:cs typeface="Arial" pitchFamily="34" charset="0"/>
              </a:rPr>
              <a:t>Sizing of a new circular WDN </a:t>
            </a:r>
            <a:r>
              <a:rPr lang="it-IT" sz="2400" i="1" dirty="0">
                <a:solidFill>
                  <a:srgbClr val="C00000"/>
                </a:solidFill>
                <a:latin typeface="Arial" pitchFamily="34" charset="0"/>
                <a:cs typeface="Arial" pitchFamily="34" charset="0"/>
              </a:rPr>
              <a:t>(3)</a:t>
            </a:r>
            <a:endParaRPr lang="en-US" sz="2400" i="1" dirty="0">
              <a:solidFill>
                <a:srgbClr val="C00000"/>
              </a:solidFill>
              <a:latin typeface="Arial" pitchFamily="34" charset="0"/>
              <a:cs typeface="Arial" pitchFamily="34" charset="0"/>
            </a:endParaRPr>
          </a:p>
        </p:txBody>
      </p:sp>
    </p:spTree>
    <p:extLst>
      <p:ext uri="{BB962C8B-B14F-4D97-AF65-F5344CB8AC3E}">
        <p14:creationId xmlns:p14="http://schemas.microsoft.com/office/powerpoint/2010/main" val="3643278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9" name="Rectangle 8"/>
          <p:cNvSpPr/>
          <p:nvPr/>
        </p:nvSpPr>
        <p:spPr>
          <a:xfrm>
            <a:off x="1897015" y="822463"/>
            <a:ext cx="7696200" cy="461665"/>
          </a:xfrm>
          <a:prstGeom prst="rect">
            <a:avLst/>
          </a:prstGeom>
        </p:spPr>
        <p:txBody>
          <a:bodyPr wrap="square">
            <a:spAutoFit/>
          </a:bodyPr>
          <a:lstStyle/>
          <a:p>
            <a:pPr algn="ctr"/>
            <a:r>
              <a:rPr lang="en-US" sz="2400" i="1" dirty="0">
                <a:solidFill>
                  <a:srgbClr val="C00000"/>
                </a:solidFill>
                <a:latin typeface="Arial" pitchFamily="34" charset="0"/>
                <a:cs typeface="Arial" pitchFamily="34" charset="0"/>
              </a:rPr>
              <a:t>Hydraulic</a:t>
            </a:r>
            <a:r>
              <a:rPr lang="en-US" sz="2400" i="1" dirty="0">
                <a:solidFill>
                  <a:srgbClr val="FF0000"/>
                </a:solidFill>
                <a:latin typeface="Arial" pitchFamily="34" charset="0"/>
                <a:cs typeface="Arial" pitchFamily="34" charset="0"/>
              </a:rPr>
              <a:t> </a:t>
            </a:r>
            <a:r>
              <a:rPr lang="en-US" sz="2400" i="1" dirty="0">
                <a:solidFill>
                  <a:srgbClr val="C00000"/>
                </a:solidFill>
                <a:latin typeface="Arial" pitchFamily="34" charset="0"/>
                <a:cs typeface="Arial" pitchFamily="34" charset="0"/>
              </a:rPr>
              <a:t>verification of an existing circular WDN</a:t>
            </a:r>
          </a:p>
        </p:txBody>
      </p:sp>
      <p:sp>
        <p:nvSpPr>
          <p:cNvPr id="10" name="Rectangle 9"/>
          <p:cNvSpPr/>
          <p:nvPr/>
        </p:nvSpPr>
        <p:spPr>
          <a:xfrm>
            <a:off x="1058997" y="2277978"/>
            <a:ext cx="10074005" cy="206210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n-US" sz="1600" dirty="0">
                <a:latin typeface="Arial" pitchFamily="34" charset="0"/>
                <a:cs typeface="Arial" pitchFamily="34" charset="0"/>
              </a:rPr>
              <a:t>	I</a:t>
            </a:r>
            <a:r>
              <a:rPr lang="vi-VN" sz="1600" dirty="0">
                <a:latin typeface="Arial" pitchFamily="34" charset="0"/>
                <a:cs typeface="Arial" pitchFamily="34" charset="0"/>
              </a:rPr>
              <a:t>n</a:t>
            </a:r>
            <a:r>
              <a:rPr lang="en-US" sz="1600" dirty="0">
                <a:latin typeface="Arial" pitchFamily="34" charset="0"/>
                <a:cs typeface="Arial" pitchFamily="34" charset="0"/>
              </a:rPr>
              <a:t> this case changing the pipe’s diameters is not possible and the calculation procedure contains only 3 steps from the previously mentioned ones: steps 1, 3 and 4. </a:t>
            </a:r>
            <a:r>
              <a:rPr lang="vi-VN" sz="1600" dirty="0">
                <a:latin typeface="Arial" pitchFamily="34" charset="0"/>
                <a:cs typeface="Arial" pitchFamily="34" charset="0"/>
              </a:rPr>
              <a:t> </a:t>
            </a:r>
            <a:endParaRPr lang="en-US" sz="1600" dirty="0">
              <a:latin typeface="Arial" pitchFamily="34" charset="0"/>
              <a:cs typeface="Arial" pitchFamily="34" charset="0"/>
            </a:endParaRPr>
          </a:p>
          <a:p>
            <a:pPr algn="just"/>
            <a:endParaRPr lang="en-US" sz="1600" dirty="0">
              <a:latin typeface="Arial" pitchFamily="34" charset="0"/>
              <a:cs typeface="Arial" pitchFamily="34" charset="0"/>
            </a:endParaRPr>
          </a:p>
          <a:p>
            <a:pPr algn="just"/>
            <a:r>
              <a:rPr lang="en-US" sz="1600" dirty="0">
                <a:latin typeface="Arial" pitchFamily="34" charset="0"/>
                <a:cs typeface="Arial" pitchFamily="34" charset="0"/>
              </a:rPr>
              <a:t>	For method Q, which is based on solving the system of nonlinear equations, the solution is obtained directly at the end of step 4. This convergence is ensured by the numerical method used to solve the system. It is recommended to use the Newton-Raphson method, a globally convergent method, which ensures that the final solution (network flow distribution) is obtained, regardless of the initial (starting) solution chosen in step 1.</a:t>
            </a:r>
          </a:p>
        </p:txBody>
      </p:sp>
    </p:spTree>
    <p:extLst>
      <p:ext uri="{BB962C8B-B14F-4D97-AF65-F5344CB8AC3E}">
        <p14:creationId xmlns:p14="http://schemas.microsoft.com/office/powerpoint/2010/main" val="2992045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1134318" y="151238"/>
            <a:ext cx="9907394"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124663" y="87577"/>
            <a:ext cx="984161" cy="972272"/>
          </a:xfrm>
          <a:prstGeom prst="rect">
            <a:avLst/>
          </a:prstGeom>
          <a:noFill/>
          <a:ln>
            <a:noFill/>
          </a:ln>
        </p:spPr>
      </p:pic>
      <p:sp>
        <p:nvSpPr>
          <p:cNvPr id="2" name="Rectangle 1"/>
          <p:cNvSpPr/>
          <p:nvPr/>
        </p:nvSpPr>
        <p:spPr>
          <a:xfrm>
            <a:off x="676651" y="1816973"/>
            <a:ext cx="10838698" cy="2265364"/>
          </a:xfrm>
          <a:prstGeom prst="rect">
            <a:avLst/>
          </a:prstGeom>
          <a:solidFill>
            <a:schemeClr val="bg1">
              <a:alpha val="49000"/>
            </a:schemeClr>
          </a:solidFill>
        </p:spPr>
        <p:txBody>
          <a:bodyPr wrap="square">
            <a:spAutoFit/>
          </a:bodyPr>
          <a:lstStyle/>
          <a:p>
            <a:pPr>
              <a:lnSpc>
                <a:spcPct val="150000"/>
              </a:lnSpc>
            </a:pPr>
            <a:r>
              <a:rPr lang="en-US" sz="2400" b="1" dirty="0"/>
              <a:t>REFERENCES</a:t>
            </a:r>
          </a:p>
          <a:p>
            <a:pPr marL="460375" indent="-460375">
              <a:lnSpc>
                <a:spcPct val="150000"/>
              </a:lnSpc>
            </a:pPr>
            <a:endParaRPr lang="en-US" dirty="0"/>
          </a:p>
          <a:p>
            <a:pPr marL="460375" indent="-460375">
              <a:lnSpc>
                <a:spcPct val="150000"/>
              </a:lnSpc>
            </a:pPr>
            <a:r>
              <a:rPr lang="en-US" dirty="0" err="1"/>
              <a:t>Trifunović</a:t>
            </a:r>
            <a:r>
              <a:rPr lang="en-US" dirty="0"/>
              <a:t>, N. (2020). Introduction to Urban Water Distribution: Theory (2nd ed.). CRC Press. https://doi.org/10.1201/9781003049852</a:t>
            </a:r>
          </a:p>
          <a:p>
            <a:pPr marL="460375" indent="-460375">
              <a:lnSpc>
                <a:spcPct val="150000"/>
              </a:lnSpc>
            </a:pPr>
            <a:r>
              <a:rPr lang="en-US" dirty="0" err="1"/>
              <a:t>S.C.Georgescu</a:t>
            </a:r>
            <a:r>
              <a:rPr lang="en-US" dirty="0"/>
              <a:t>, </a:t>
            </a:r>
            <a:r>
              <a:rPr lang="en-US" dirty="0" err="1"/>
              <a:t>A.M.Georgescu</a:t>
            </a:r>
            <a:r>
              <a:rPr lang="en-US" dirty="0"/>
              <a:t> (2014). Manual de </a:t>
            </a:r>
            <a:r>
              <a:rPr lang="en-US" dirty="0" err="1"/>
              <a:t>Epanet</a:t>
            </a:r>
            <a:r>
              <a:rPr lang="en-US" dirty="0"/>
              <a:t>. </a:t>
            </a:r>
            <a:r>
              <a:rPr lang="en-US" dirty="0" err="1"/>
              <a:t>Printech</a:t>
            </a:r>
            <a:r>
              <a:rPr lang="en-US" dirty="0"/>
              <a:t> Ed., Bucharest, Romania</a:t>
            </a:r>
          </a:p>
        </p:txBody>
      </p:sp>
    </p:spTree>
    <p:extLst>
      <p:ext uri="{BB962C8B-B14F-4D97-AF65-F5344CB8AC3E}">
        <p14:creationId xmlns:p14="http://schemas.microsoft.com/office/powerpoint/2010/main" val="93122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10" name="Title 1"/>
          <p:cNvSpPr txBox="1">
            <a:spLocks/>
          </p:cNvSpPr>
          <p:nvPr/>
        </p:nvSpPr>
        <p:spPr>
          <a:xfrm>
            <a:off x="1385482" y="925975"/>
            <a:ext cx="9490328" cy="1116407"/>
          </a:xfrm>
          <a:prstGeom prst="rect">
            <a:avLst/>
          </a:prstGeom>
          <a:gradFill>
            <a:gsLst>
              <a:gs pos="0">
                <a:schemeClr val="accent5">
                  <a:lumMod val="110000"/>
                  <a:satMod val="105000"/>
                  <a:tint val="67000"/>
                </a:schemeClr>
              </a:gs>
              <a:gs pos="51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ts val="4600"/>
              </a:lnSpc>
              <a:spcBef>
                <a:spcPct val="0"/>
              </a:spcBef>
              <a:buNone/>
              <a:defRPr sz="3600" kern="1200" cap="all" baseline="0">
                <a:solidFill>
                  <a:schemeClr val="bg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b="1" dirty="0">
                <a:solidFill>
                  <a:srgbClr val="C00000"/>
                </a:solidFill>
                <a:latin typeface="Arial" pitchFamily="34" charset="0"/>
                <a:cs typeface="Arial" pitchFamily="34" charset="0"/>
              </a:rPr>
              <a:t>hydraulics of pressurized pipeline systems</a:t>
            </a:r>
          </a:p>
          <a:p>
            <a:pPr algn="ctr"/>
            <a:r>
              <a:rPr lang="en-US" sz="2400" b="1" dirty="0">
                <a:solidFill>
                  <a:srgbClr val="C00000"/>
                </a:solidFill>
                <a:latin typeface="Arial" pitchFamily="34" charset="0"/>
                <a:cs typeface="Arial" pitchFamily="34" charset="0"/>
              </a:rPr>
              <a:t>Classification</a:t>
            </a:r>
            <a:endParaRPr lang="en-US" sz="2400" b="1" dirty="0">
              <a:solidFill>
                <a:srgbClr val="C00000"/>
              </a:solidFill>
            </a:endParaRPr>
          </a:p>
        </p:txBody>
      </p:sp>
      <p:sp>
        <p:nvSpPr>
          <p:cNvPr id="11" name="Rectangle 10">
            <a:extLst>
              <a:ext uri="{FF2B5EF4-FFF2-40B4-BE49-F238E27FC236}">
                <a16:creationId xmlns:a16="http://schemas.microsoft.com/office/drawing/2014/main" id="{F76124B0-19BE-6641-B12E-29C7B48F28A9}"/>
              </a:ext>
            </a:extLst>
          </p:cNvPr>
          <p:cNvSpPr/>
          <p:nvPr/>
        </p:nvSpPr>
        <p:spPr>
          <a:xfrm>
            <a:off x="398347" y="2326532"/>
            <a:ext cx="8043619" cy="452431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buAutoNum type="alphaLcParenR"/>
            </a:pPr>
            <a:r>
              <a:rPr lang="en-US" dirty="0">
                <a:latin typeface="Arial" pitchFamily="34" charset="0"/>
                <a:cs typeface="Arial" pitchFamily="34" charset="0"/>
              </a:rPr>
              <a:t>Based on the geometric configuration:</a:t>
            </a:r>
          </a:p>
          <a:p>
            <a:endParaRPr lang="en-US" dirty="0">
              <a:latin typeface="Arial" pitchFamily="34" charset="0"/>
              <a:cs typeface="Arial" pitchFamily="34" charset="0"/>
            </a:endParaRPr>
          </a:p>
          <a:p>
            <a:pPr marL="285750" indent="-285750">
              <a:buFont typeface="Arial" pitchFamily="34" charset="0"/>
              <a:buChar char="•"/>
            </a:pPr>
            <a:r>
              <a:rPr lang="en-US" dirty="0">
                <a:latin typeface="Arial" pitchFamily="34" charset="0"/>
                <a:cs typeface="Arial" pitchFamily="34" charset="0"/>
              </a:rPr>
              <a:t>Pipes in series (pipes of different lengths and different diameters connected end to end to form a pipeline); </a:t>
            </a:r>
          </a:p>
          <a:p>
            <a:pPr marL="285750" indent="-285750">
              <a:buFont typeface="Arial" pitchFamily="34" charset="0"/>
              <a:buChar char="•"/>
            </a:pPr>
            <a:endParaRPr lang="en-US" dirty="0">
              <a:latin typeface="Arial" pitchFamily="34" charset="0"/>
              <a:cs typeface="Arial" pitchFamily="34" charset="0"/>
            </a:endParaRPr>
          </a:p>
          <a:p>
            <a:pPr marL="285750" indent="-285750">
              <a:buFont typeface="Arial" pitchFamily="34" charset="0"/>
              <a:buChar char="•"/>
            </a:pPr>
            <a:r>
              <a:rPr lang="en-US" dirty="0">
                <a:latin typeface="Arial" pitchFamily="34" charset="0"/>
                <a:cs typeface="Arial" pitchFamily="34" charset="0"/>
              </a:rPr>
              <a:t>Pipes in parallel (</a:t>
            </a:r>
            <a:r>
              <a:rPr lang="en-US" dirty="0"/>
              <a:t>a main pipe divides into two or more branches and again join together downstream to form a single pipe, then the branched pipes are said to be connected in parallel (compound pipes</a:t>
            </a:r>
            <a:r>
              <a:rPr lang="en-US" dirty="0">
                <a:latin typeface="Arial" pitchFamily="34" charset="0"/>
                <a:cs typeface="Arial" pitchFamily="34" charset="0"/>
              </a:rPr>
              <a:t>); </a:t>
            </a:r>
          </a:p>
          <a:p>
            <a:pPr marL="285750" indent="-285750">
              <a:buFont typeface="Arial" pitchFamily="34" charset="0"/>
              <a:buChar char="•"/>
            </a:pPr>
            <a:endParaRPr lang="en-US" dirty="0">
              <a:solidFill>
                <a:schemeClr val="tx1"/>
              </a:solidFill>
              <a:latin typeface="Arial" pitchFamily="34" charset="0"/>
              <a:cs typeface="Arial" pitchFamily="34" charset="0"/>
            </a:endParaRPr>
          </a:p>
          <a:p>
            <a:pPr marL="285750" indent="-285750">
              <a:buFont typeface="Arial" pitchFamily="34" charset="0"/>
              <a:buChar char="•"/>
            </a:pPr>
            <a:r>
              <a:rPr lang="en-US" dirty="0">
                <a:solidFill>
                  <a:schemeClr val="tx1"/>
                </a:solidFill>
                <a:latin typeface="Arial" pitchFamily="34" charset="0"/>
                <a:cs typeface="Arial" pitchFamily="34" charset="0"/>
              </a:rPr>
              <a:t>Pipes with distributed released of flow</a:t>
            </a:r>
            <a:r>
              <a:rPr lang="vi-VN" dirty="0">
                <a:solidFill>
                  <a:schemeClr val="tx1"/>
                </a:solidFill>
                <a:latin typeface="Arial" pitchFamily="34" charset="0"/>
                <a:cs typeface="Arial" pitchFamily="34" charset="0"/>
              </a:rPr>
              <a:t>; </a:t>
            </a:r>
            <a:r>
              <a:rPr lang="en-US" dirty="0">
                <a:solidFill>
                  <a:schemeClr val="tx1"/>
                </a:solidFill>
                <a:latin typeface="Arial" pitchFamily="34" charset="0"/>
                <a:cs typeface="Arial" pitchFamily="34" charset="0"/>
              </a:rPr>
              <a:t>Sprinkler pipes</a:t>
            </a:r>
          </a:p>
          <a:p>
            <a:pPr marL="285750" indent="-285750">
              <a:buFont typeface="Arial" pitchFamily="34" charset="0"/>
              <a:buChar char="•"/>
            </a:pPr>
            <a:endParaRPr lang="en-US" dirty="0">
              <a:solidFill>
                <a:schemeClr val="tx1"/>
              </a:solidFill>
              <a:latin typeface="Arial" pitchFamily="34" charset="0"/>
              <a:cs typeface="Arial" pitchFamily="34" charset="0"/>
            </a:endParaRPr>
          </a:p>
          <a:p>
            <a:pPr marL="285750" indent="-285750">
              <a:buFont typeface="Arial" pitchFamily="34" charset="0"/>
              <a:buChar char="•"/>
            </a:pPr>
            <a:r>
              <a:rPr lang="en-US" dirty="0">
                <a:solidFill>
                  <a:schemeClr val="tx1"/>
                </a:solidFill>
                <a:latin typeface="Arial" pitchFamily="34" charset="0"/>
                <a:cs typeface="Arial" pitchFamily="34" charset="0"/>
              </a:rPr>
              <a:t>Branched networks</a:t>
            </a:r>
          </a:p>
          <a:p>
            <a:pPr marL="285750" indent="-285750">
              <a:buFont typeface="Arial" pitchFamily="34" charset="0"/>
              <a:buChar char="•"/>
            </a:pPr>
            <a:endParaRPr lang="en-US" dirty="0">
              <a:solidFill>
                <a:schemeClr val="tx1"/>
              </a:solidFill>
              <a:latin typeface="Arial" pitchFamily="34" charset="0"/>
              <a:cs typeface="Arial" pitchFamily="34" charset="0"/>
            </a:endParaRPr>
          </a:p>
          <a:p>
            <a:pPr marL="285750" indent="-285750">
              <a:buFont typeface="Arial" pitchFamily="34" charset="0"/>
              <a:buChar char="•"/>
            </a:pPr>
            <a:r>
              <a:rPr lang="en-US" dirty="0">
                <a:solidFill>
                  <a:schemeClr val="tx1"/>
                </a:solidFill>
                <a:latin typeface="Arial" pitchFamily="34" charset="0"/>
                <a:cs typeface="Arial" pitchFamily="34" charset="0"/>
              </a:rPr>
              <a:t>Looped networks</a:t>
            </a:r>
          </a:p>
          <a:p>
            <a:pPr marL="285750" indent="-285750">
              <a:buFont typeface="Arial" pitchFamily="34" charset="0"/>
              <a:buChar char="•"/>
            </a:pPr>
            <a:endParaRPr lang="en-US" dirty="0">
              <a:solidFill>
                <a:schemeClr val="tx1"/>
              </a:solidFill>
              <a:latin typeface="Arial" pitchFamily="34" charset="0"/>
              <a:cs typeface="Arial" pitchFamily="34" charset="0"/>
            </a:endParaRPr>
          </a:p>
          <a:p>
            <a:pPr marL="285750" indent="-285750">
              <a:buFont typeface="Arial" pitchFamily="34" charset="0"/>
              <a:buChar char="•"/>
            </a:pPr>
            <a:endParaRPr lang="en-US" dirty="0">
              <a:solidFill>
                <a:srgbClr val="FF0000"/>
              </a:solidFill>
              <a:latin typeface="Arial" pitchFamily="34" charset="0"/>
              <a:cs typeface="Arial" pitchFamily="34" charset="0"/>
            </a:endParaRPr>
          </a:p>
        </p:txBody>
      </p:sp>
      <p:pic>
        <p:nvPicPr>
          <p:cNvPr id="12" name="Picture 11">
            <a:extLst>
              <a:ext uri="{FF2B5EF4-FFF2-40B4-BE49-F238E27FC236}">
                <a16:creationId xmlns:a16="http://schemas.microsoft.com/office/drawing/2014/main" id="{1F958C7B-A165-904C-AB73-081376F778E9}"/>
              </a:ext>
            </a:extLst>
          </p:cNvPr>
          <p:cNvPicPr>
            <a:picLocks noChangeAspect="1"/>
          </p:cNvPicPr>
          <p:nvPr/>
        </p:nvPicPr>
        <p:blipFill rotWithShape="1">
          <a:blip r:embed="rId6"/>
          <a:srcRect l="34036" t="31683" r="36607" b="54349"/>
          <a:stretch/>
        </p:blipFill>
        <p:spPr>
          <a:xfrm>
            <a:off x="8671749" y="2098096"/>
            <a:ext cx="3157040" cy="844950"/>
          </a:xfrm>
          <a:prstGeom prst="rect">
            <a:avLst/>
          </a:prstGeom>
        </p:spPr>
      </p:pic>
      <p:pic>
        <p:nvPicPr>
          <p:cNvPr id="13" name="Picture 12">
            <a:extLst>
              <a:ext uri="{FF2B5EF4-FFF2-40B4-BE49-F238E27FC236}">
                <a16:creationId xmlns:a16="http://schemas.microsoft.com/office/drawing/2014/main" id="{6FEB62C2-02D5-4749-91D7-82C3351C10ED}"/>
              </a:ext>
            </a:extLst>
          </p:cNvPr>
          <p:cNvPicPr>
            <a:picLocks noChangeAspect="1"/>
          </p:cNvPicPr>
          <p:nvPr/>
        </p:nvPicPr>
        <p:blipFill rotWithShape="1">
          <a:blip r:embed="rId7"/>
          <a:srcRect l="39035" t="49841" r="39750" b="21968"/>
          <a:stretch/>
        </p:blipFill>
        <p:spPr>
          <a:xfrm>
            <a:off x="8985282" y="3026394"/>
            <a:ext cx="2529974" cy="1891092"/>
          </a:xfrm>
          <a:prstGeom prst="rect">
            <a:avLst/>
          </a:prstGeom>
        </p:spPr>
      </p:pic>
      <p:pic>
        <p:nvPicPr>
          <p:cNvPr id="14" name="Picture 13">
            <a:extLst>
              <a:ext uri="{FF2B5EF4-FFF2-40B4-BE49-F238E27FC236}">
                <a16:creationId xmlns:a16="http://schemas.microsoft.com/office/drawing/2014/main" id="{9F6B20E7-AB6B-1B48-B34A-C09D1A5AE55D}"/>
              </a:ext>
            </a:extLst>
          </p:cNvPr>
          <p:cNvPicPr>
            <a:picLocks noChangeAspect="1"/>
          </p:cNvPicPr>
          <p:nvPr/>
        </p:nvPicPr>
        <p:blipFill rotWithShape="1">
          <a:blip r:embed="rId8"/>
          <a:srcRect l="38750" t="46540" r="26179" b="32761"/>
          <a:stretch/>
        </p:blipFill>
        <p:spPr>
          <a:xfrm>
            <a:off x="9068171" y="4955756"/>
            <a:ext cx="2356982" cy="782461"/>
          </a:xfrm>
          <a:prstGeom prst="rect">
            <a:avLst/>
          </a:prstGeom>
        </p:spPr>
      </p:pic>
    </p:spTree>
    <p:extLst>
      <p:ext uri="{BB962C8B-B14F-4D97-AF65-F5344CB8AC3E}">
        <p14:creationId xmlns:p14="http://schemas.microsoft.com/office/powerpoint/2010/main" val="2684606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8708"/>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grpSp>
        <p:nvGrpSpPr>
          <p:cNvPr id="5" name="Group 4"/>
          <p:cNvGrpSpPr/>
          <p:nvPr/>
        </p:nvGrpSpPr>
        <p:grpSpPr>
          <a:xfrm>
            <a:off x="1134318" y="2406693"/>
            <a:ext cx="10596622" cy="3693319"/>
            <a:chOff x="29227" y="4522876"/>
            <a:chExt cx="10596622" cy="3693319"/>
          </a:xfrm>
        </p:grpSpPr>
        <p:sp>
          <p:nvSpPr>
            <p:cNvPr id="9" name="Rectangle 8"/>
            <p:cNvSpPr/>
            <p:nvPr/>
          </p:nvSpPr>
          <p:spPr>
            <a:xfrm>
              <a:off x="29227" y="4522876"/>
              <a:ext cx="10596622" cy="369331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endParaRPr lang="en-US" dirty="0">
                <a:latin typeface="Arial" pitchFamily="34" charset="0"/>
                <a:cs typeface="Arial" pitchFamily="34" charset="0"/>
              </a:endParaRPr>
            </a:p>
            <a:p>
              <a:r>
                <a:rPr lang="vi-VN" dirty="0">
                  <a:latin typeface="Arial" pitchFamily="34" charset="0"/>
                  <a:cs typeface="Arial" pitchFamily="34" charset="0"/>
                </a:rPr>
                <a:t>b) </a:t>
              </a:r>
              <a:r>
                <a:rPr lang="en-US" dirty="0">
                  <a:latin typeface="Arial" pitchFamily="34" charset="0"/>
                  <a:cs typeface="Arial" pitchFamily="34" charset="0"/>
                </a:rPr>
                <a:t>Based on the importance of minor head losses:</a:t>
              </a:r>
            </a:p>
            <a:p>
              <a:endParaRPr lang="en-US" dirty="0">
                <a:latin typeface="Arial" pitchFamily="34" charset="0"/>
                <a:cs typeface="Arial" pitchFamily="34" charset="0"/>
              </a:endParaRPr>
            </a:p>
            <a:p>
              <a:pPr marL="285750" indent="-285750">
                <a:buFont typeface="Arial" pitchFamily="34" charset="0"/>
                <a:buChar char="•"/>
              </a:pPr>
              <a:r>
                <a:rPr lang="en-US" dirty="0">
                  <a:latin typeface="Arial" pitchFamily="34" charset="0"/>
                  <a:cs typeface="Arial" pitchFamily="34" charset="0"/>
                </a:rPr>
                <a:t>Short pipes, when minor head losses are comparable with the major head losses</a:t>
              </a:r>
              <a:r>
                <a:rPr lang="vi-VN" dirty="0">
                  <a:latin typeface="Arial" pitchFamily="34" charset="0"/>
                  <a:cs typeface="Arial" pitchFamily="34" charset="0"/>
                </a:rPr>
                <a:t>; </a:t>
              </a:r>
              <a:endParaRPr lang="en-US" dirty="0">
                <a:latin typeface="Arial" pitchFamily="34" charset="0"/>
                <a:cs typeface="Arial" pitchFamily="34" charset="0"/>
              </a:endParaRPr>
            </a:p>
            <a:p>
              <a:pPr marL="285750" indent="-285750">
                <a:buFont typeface="Arial" pitchFamily="34" charset="0"/>
                <a:buChar char="•"/>
              </a:pPr>
              <a:endParaRPr lang="en-US" dirty="0">
                <a:latin typeface="Arial" pitchFamily="34" charset="0"/>
                <a:cs typeface="Arial" pitchFamily="34" charset="0"/>
              </a:endParaRPr>
            </a:p>
            <a:p>
              <a:pPr marL="285750" indent="-285750">
                <a:buFont typeface="Arial" pitchFamily="34" charset="0"/>
                <a:buChar char="•"/>
              </a:pPr>
              <a:endParaRPr lang="en-US" dirty="0">
                <a:latin typeface="Arial" pitchFamily="34" charset="0"/>
                <a:cs typeface="Arial" pitchFamily="34" charset="0"/>
              </a:endParaRPr>
            </a:p>
            <a:p>
              <a:pPr marL="285750" indent="-285750">
                <a:buFont typeface="Arial" pitchFamily="34" charset="0"/>
                <a:buChar char="•"/>
              </a:pPr>
              <a:endParaRPr lang="en-US" dirty="0">
                <a:latin typeface="Arial" pitchFamily="34" charset="0"/>
                <a:cs typeface="Arial" pitchFamily="34" charset="0"/>
              </a:endParaRPr>
            </a:p>
            <a:p>
              <a:pPr marL="285750" indent="-285750">
                <a:buFont typeface="Arial" pitchFamily="34" charset="0"/>
                <a:buChar char="•"/>
              </a:pPr>
              <a:r>
                <a:rPr lang="en-US" dirty="0">
                  <a:latin typeface="Arial" pitchFamily="34" charset="0"/>
                  <a:cs typeface="Arial" pitchFamily="34" charset="0"/>
                </a:rPr>
                <a:t>Long pipes, when minor head losses can be neglected, being smaller than major head losses</a:t>
              </a:r>
              <a:r>
                <a:rPr lang="vi-VN" dirty="0">
                  <a:latin typeface="Arial" pitchFamily="34" charset="0"/>
                  <a:cs typeface="Arial" pitchFamily="34" charset="0"/>
                </a:rPr>
                <a:t>. </a:t>
              </a:r>
              <a:endParaRPr lang="en-US" dirty="0">
                <a:latin typeface="Arial" pitchFamily="34" charset="0"/>
                <a:cs typeface="Arial" pitchFamily="34" charset="0"/>
              </a:endParaRPr>
            </a:p>
            <a:p>
              <a:pPr marL="285750" indent="-285750">
                <a:buFont typeface="Arial" pitchFamily="34" charset="0"/>
                <a:buChar char="•"/>
              </a:pPr>
              <a:endParaRPr lang="en-US" dirty="0">
                <a:latin typeface="Arial" pitchFamily="34" charset="0"/>
                <a:cs typeface="Arial" pitchFamily="34" charset="0"/>
              </a:endParaRPr>
            </a:p>
            <a:p>
              <a:pPr marL="285750" indent="-285750">
                <a:buFont typeface="Arial" pitchFamily="34" charset="0"/>
                <a:buChar char="•"/>
              </a:pPr>
              <a:endParaRPr lang="en-US" dirty="0">
                <a:latin typeface="Arial" pitchFamily="34" charset="0"/>
                <a:cs typeface="Arial" pitchFamily="34" charset="0"/>
              </a:endParaRPr>
            </a:p>
            <a:p>
              <a:endParaRPr lang="en-US" dirty="0">
                <a:latin typeface="Arial" pitchFamily="34" charset="0"/>
                <a:cs typeface="Arial" pitchFamily="34" charset="0"/>
              </a:endParaRPr>
            </a:p>
            <a:p>
              <a:r>
                <a:rPr lang="en-US" dirty="0">
                  <a:latin typeface="Arial" pitchFamily="34" charset="0"/>
                  <a:cs typeface="Arial" pitchFamily="34" charset="0"/>
                </a:rPr>
                <a:t>where </a:t>
              </a:r>
              <a:r>
                <a:rPr lang="en-US" i="1" dirty="0">
                  <a:latin typeface="Arial" pitchFamily="34" charset="0"/>
                  <a:cs typeface="Arial" pitchFamily="34" charset="0"/>
                </a:rPr>
                <a:t>L</a:t>
              </a:r>
              <a:r>
                <a:rPr lang="en-US" dirty="0">
                  <a:latin typeface="Arial" pitchFamily="34" charset="0"/>
                  <a:cs typeface="Arial" pitchFamily="34" charset="0"/>
                </a:rPr>
                <a:t> represents the length and </a:t>
              </a:r>
              <a:r>
                <a:rPr lang="en-US" i="1" dirty="0">
                  <a:latin typeface="Arial" pitchFamily="34" charset="0"/>
                  <a:cs typeface="Arial" pitchFamily="34" charset="0"/>
                </a:rPr>
                <a:t>D</a:t>
              </a:r>
              <a:r>
                <a:rPr lang="en-US" dirty="0">
                  <a:latin typeface="Arial" pitchFamily="34" charset="0"/>
                  <a:cs typeface="Arial" pitchFamily="34" charset="0"/>
                </a:rPr>
                <a:t> the diameter of the pipe</a:t>
              </a:r>
            </a:p>
            <a:p>
              <a:endParaRPr lang="vi-VN" dirty="0">
                <a:latin typeface="Arial" pitchFamily="34" charset="0"/>
                <a:cs typeface="Arial" pitchFamily="34" charset="0"/>
              </a:endParaRPr>
            </a:p>
          </p:txBody>
        </p:sp>
        <p:pic>
          <p:nvPicPr>
            <p:cNvPr id="10" name="Picture 9" descr="Screen Clipping"/>
            <p:cNvPicPr>
              <a:picLocks noChangeAspect="1"/>
            </p:cNvPicPr>
            <p:nvPr/>
          </p:nvPicPr>
          <p:blipFill rotWithShape="1">
            <a:blip r:embed="rId6">
              <a:extLst>
                <a:ext uri="{28A0092B-C50C-407E-A947-70E740481C1C}">
                  <a14:useLocalDpi xmlns:a14="http://schemas.microsoft.com/office/drawing/2010/main" val="0"/>
                </a:ext>
              </a:extLst>
            </a:blip>
            <a:srcRect l="8250" t="1010" r="53382" b="50000"/>
            <a:stretch/>
          </p:blipFill>
          <p:spPr>
            <a:xfrm>
              <a:off x="1691715" y="5950404"/>
              <a:ext cx="1854842" cy="358429"/>
            </a:xfrm>
            <a:prstGeom prst="rect">
              <a:avLst/>
            </a:prstGeom>
          </p:spPr>
        </p:pic>
        <p:pic>
          <p:nvPicPr>
            <p:cNvPr id="12" name="Picture 11" descr="Screen Clipping"/>
            <p:cNvPicPr>
              <a:picLocks noChangeAspect="1"/>
            </p:cNvPicPr>
            <p:nvPr/>
          </p:nvPicPr>
          <p:blipFill rotWithShape="1">
            <a:blip r:embed="rId6">
              <a:extLst>
                <a:ext uri="{28A0092B-C50C-407E-A947-70E740481C1C}">
                  <a14:useLocalDpi xmlns:a14="http://schemas.microsoft.com/office/drawing/2010/main" val="0"/>
                </a:ext>
              </a:extLst>
            </a:blip>
            <a:srcRect l="8250" t="50000" r="53382"/>
            <a:stretch/>
          </p:blipFill>
          <p:spPr>
            <a:xfrm>
              <a:off x="1691713" y="7009145"/>
              <a:ext cx="1854844" cy="365818"/>
            </a:xfrm>
            <a:prstGeom prst="rect">
              <a:avLst/>
            </a:prstGeom>
          </p:spPr>
        </p:pic>
      </p:grpSp>
      <p:sp>
        <p:nvSpPr>
          <p:cNvPr id="11" name="Rectangle 10">
            <a:extLst>
              <a:ext uri="{FF2B5EF4-FFF2-40B4-BE49-F238E27FC236}">
                <a16:creationId xmlns:a16="http://schemas.microsoft.com/office/drawing/2014/main" id="{4EE78A8C-653B-4CF3-82F8-41DD643F8F41}"/>
              </a:ext>
            </a:extLst>
          </p:cNvPr>
          <p:cNvSpPr/>
          <p:nvPr/>
        </p:nvSpPr>
        <p:spPr>
          <a:xfrm>
            <a:off x="2506445" y="1053296"/>
            <a:ext cx="7053717" cy="523220"/>
          </a:xfrm>
          <a:prstGeom prst="rect">
            <a:avLst/>
          </a:prstGeom>
          <a:gradFill>
            <a:gsLst>
              <a:gs pos="0">
                <a:schemeClr val="accent5">
                  <a:lumMod val="110000"/>
                  <a:satMod val="105000"/>
                  <a:tint val="67000"/>
                </a:schemeClr>
              </a:gs>
              <a:gs pos="51000">
                <a:schemeClr val="accent5">
                  <a:lumMod val="105000"/>
                  <a:satMod val="103000"/>
                  <a:tint val="73000"/>
                </a:schemeClr>
              </a:gs>
              <a:gs pos="100000">
                <a:schemeClr val="accent5">
                  <a:lumMod val="105000"/>
                  <a:satMod val="109000"/>
                  <a:tint val="81000"/>
                </a:schemeClr>
              </a:gs>
            </a:gsLst>
          </a:grad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800" b="1" dirty="0">
                <a:solidFill>
                  <a:srgbClr val="C00000"/>
                </a:solidFill>
                <a:latin typeface="Arial" pitchFamily="34" charset="0"/>
                <a:cs typeface="Arial" pitchFamily="34" charset="0"/>
              </a:rPr>
              <a:t>Classification of pressurized pipes</a:t>
            </a:r>
            <a:endParaRPr lang="en-US" sz="2800" b="1" dirty="0">
              <a:solidFill>
                <a:srgbClr val="C00000"/>
              </a:solidFill>
            </a:endParaRPr>
          </a:p>
        </p:txBody>
      </p:sp>
    </p:spTree>
    <p:extLst>
      <p:ext uri="{BB962C8B-B14F-4D97-AF65-F5344CB8AC3E}">
        <p14:creationId xmlns:p14="http://schemas.microsoft.com/office/powerpoint/2010/main" val="1850904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11" name="Content Placeholder 2"/>
              <p:cNvSpPr txBox="1">
                <a:spLocks/>
              </p:cNvSpPr>
              <p:nvPr/>
            </p:nvSpPr>
            <p:spPr>
              <a:xfrm>
                <a:off x="152399" y="2796595"/>
                <a:ext cx="11873473" cy="3957232"/>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Font typeface="Arial" panose="020B0604020202020204" pitchFamily="34" charset="0"/>
                  <a:buNone/>
                </a:pPr>
                <a:r>
                  <a:rPr lang="en-US" sz="1800" dirty="0">
                    <a:latin typeface="Arial" pitchFamily="34" charset="0"/>
                    <a:cs typeface="Arial" pitchFamily="34" charset="0"/>
                  </a:rPr>
                  <a:t>I</a:t>
                </a:r>
                <a:r>
                  <a:rPr lang="vi-VN" sz="1800" dirty="0">
                    <a:latin typeface="Arial" pitchFamily="34" charset="0"/>
                    <a:cs typeface="Arial" pitchFamily="34" charset="0"/>
                  </a:rPr>
                  <a:t>n Bernoulli</a:t>
                </a:r>
                <a:r>
                  <a:rPr lang="en-US" sz="1800" dirty="0">
                    <a:latin typeface="Arial" pitchFamily="34" charset="0"/>
                    <a:cs typeface="Arial" pitchFamily="34" charset="0"/>
                  </a:rPr>
                  <a:t>’s equation</a:t>
                </a:r>
                <a:r>
                  <a:rPr lang="vi-VN" sz="1800" dirty="0">
                    <a:latin typeface="Arial" pitchFamily="34" charset="0"/>
                    <a:cs typeface="Arial" pitchFamily="34" charset="0"/>
                  </a:rPr>
                  <a:t> </a:t>
                </a:r>
                <a:r>
                  <a:rPr lang="en-US" sz="1800" dirty="0">
                    <a:latin typeface="Arial" pitchFamily="34" charset="0"/>
                    <a:cs typeface="Arial" pitchFamily="34" charset="0"/>
                  </a:rPr>
                  <a:t>the following terms, in units of height [meters], are defined</a:t>
                </a:r>
                <a:r>
                  <a:rPr lang="vi-VN" sz="1800" dirty="0">
                    <a:latin typeface="Arial" pitchFamily="34" charset="0"/>
                    <a:cs typeface="Arial" pitchFamily="34" charset="0"/>
                  </a:rPr>
                  <a:t>:</a:t>
                </a:r>
                <a:endParaRPr lang="en-US" sz="1800" dirty="0">
                  <a:latin typeface="Arial" pitchFamily="34" charset="0"/>
                  <a:cs typeface="Arial" pitchFamily="34" charset="0"/>
                </a:endParaRPr>
              </a:p>
              <a:p>
                <a:pPr marL="0" indent="0" algn="just">
                  <a:buFont typeface="Arial" panose="020B0604020202020204" pitchFamily="34" charset="0"/>
                  <a:buNone/>
                </a:pPr>
                <a:endParaRPr lang="en-US" sz="1800" dirty="0">
                  <a:latin typeface="Arial" pitchFamily="34" charset="0"/>
                  <a:cs typeface="Arial" pitchFamily="34" charset="0"/>
                </a:endParaRPr>
              </a:p>
              <a:p>
                <a:pPr algn="just"/>
                <a:r>
                  <a:rPr lang="en-US" sz="1800" dirty="0">
                    <a:latin typeface="Arial" pitchFamily="34" charset="0"/>
                    <a:cs typeface="Arial" pitchFamily="34" charset="0"/>
                  </a:rPr>
                  <a:t>              is the </a:t>
                </a:r>
                <a:r>
                  <a:rPr lang="en-US" sz="1800" b="1" dirty="0">
                    <a:solidFill>
                      <a:srgbClr val="0070C0"/>
                    </a:solidFill>
                    <a:latin typeface="Arial" panose="020B0604020202020204" pitchFamily="34" charset="0"/>
                    <a:cs typeface="Arial" panose="020B0604020202020204" pitchFamily="34" charset="0"/>
                  </a:rPr>
                  <a:t>kinetic energy (Velocity Head) </a:t>
                </a:r>
                <a:r>
                  <a:rPr lang="en-US" sz="1800" dirty="0">
                    <a:latin typeface="Arial" panose="020B0604020202020204" pitchFamily="34" charset="0"/>
                    <a:cs typeface="Arial" panose="020B0604020202020204" pitchFamily="34" charset="0"/>
                  </a:rPr>
                  <a:t>per unit volume/mass;</a:t>
                </a:r>
              </a:p>
              <a:p>
                <a:pPr marL="11430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                   is called </a:t>
                </a:r>
                <a:r>
                  <a:rPr lang="en-US" sz="1800" b="1" dirty="0" err="1">
                    <a:solidFill>
                      <a:srgbClr val="0070C0"/>
                    </a:solidFill>
                    <a:latin typeface="Arial" pitchFamily="34" charset="0"/>
                    <a:cs typeface="Arial" pitchFamily="34" charset="0"/>
                  </a:rPr>
                  <a:t>Piezometric</a:t>
                </a:r>
                <a:r>
                  <a:rPr lang="en-US" sz="1800" b="1" dirty="0">
                    <a:solidFill>
                      <a:srgbClr val="0070C0"/>
                    </a:solidFill>
                    <a:latin typeface="Arial" pitchFamily="34" charset="0"/>
                    <a:cs typeface="Arial" pitchFamily="34" charset="0"/>
                  </a:rPr>
                  <a:t> / Hydraulic Head </a:t>
                </a:r>
                <a:r>
                  <a:rPr lang="en-US" sz="1800" dirty="0">
                    <a:solidFill>
                      <a:schemeClr val="tx1"/>
                    </a:solidFill>
                    <a:latin typeface="Arial" pitchFamily="34" charset="0"/>
                    <a:cs typeface="Arial" pitchFamily="34" charset="0"/>
                  </a:rPr>
                  <a:t>and is noted  </a:t>
                </a:r>
                <a14:m>
                  <m:oMath xmlns:m="http://schemas.openxmlformats.org/officeDocument/2006/math">
                    <m:sSub>
                      <m:sSubPr>
                        <m:ctrlPr>
                          <a:rPr lang="en-US" sz="1800" i="1">
                            <a:latin typeface="Cambria Math" panose="02040503050406030204" pitchFamily="18" charset="0"/>
                            <a:cs typeface="Arial" pitchFamily="34" charset="0"/>
                          </a:rPr>
                        </m:ctrlPr>
                      </m:sSubPr>
                      <m:e>
                        <m:r>
                          <a:rPr lang="en-US" sz="1800" i="1" smtClean="0">
                            <a:latin typeface="Cambria Math"/>
                            <a:cs typeface="Arial" pitchFamily="34" charset="0"/>
                          </a:rPr>
                          <m:t>𝐻</m:t>
                        </m:r>
                      </m:e>
                      <m:sub>
                        <m:r>
                          <a:rPr lang="en-US" sz="1800" i="1" smtClean="0">
                            <a:latin typeface="Cambria Math"/>
                            <a:cs typeface="Arial" pitchFamily="34" charset="0"/>
                          </a:rPr>
                          <m:t>𝑝</m:t>
                        </m:r>
                      </m:sub>
                    </m:sSub>
                    <m:r>
                      <a:rPr lang="en-US" sz="1800" smtClean="0">
                        <a:latin typeface="Cambria Math"/>
                        <a:cs typeface="Arial" pitchFamily="34" charset="0"/>
                      </a:rPr>
                      <m:t> </m:t>
                    </m:r>
                  </m:oMath>
                </a14:m>
                <a:r>
                  <a:rPr lang="en-US" sz="1800" dirty="0">
                    <a:latin typeface="Arial" pitchFamily="34" charset="0"/>
                    <a:cs typeface="Arial" pitchFamily="34" charset="0"/>
                  </a:rPr>
                  <a:t>;</a:t>
                </a:r>
              </a:p>
              <a:p>
                <a:pPr marL="0" indent="0" algn="just">
                  <a:buFont typeface="Arial" panose="020B0604020202020204" pitchFamily="34" charset="0"/>
                  <a:buNone/>
                </a:pPr>
                <a:endParaRPr lang="en-US" sz="1800" dirty="0">
                  <a:latin typeface="Arial" pitchFamily="34" charset="0"/>
                  <a:cs typeface="Arial" pitchFamily="34" charset="0"/>
                </a:endParaRPr>
              </a:p>
              <a:p>
                <a:pPr algn="just"/>
                <a:r>
                  <a:rPr lang="en-US" sz="1800" dirty="0">
                    <a:latin typeface="Arial" pitchFamily="34" charset="0"/>
                    <a:cs typeface="Arial" pitchFamily="34" charset="0"/>
                  </a:rPr>
                  <a:t>The sum                            is called </a:t>
                </a:r>
                <a:r>
                  <a:rPr lang="en-US" sz="1800" b="1" dirty="0">
                    <a:solidFill>
                      <a:srgbClr val="0070C0"/>
                    </a:solidFill>
                    <a:latin typeface="Arial" pitchFamily="34" charset="0"/>
                    <a:cs typeface="Arial" pitchFamily="34" charset="0"/>
                  </a:rPr>
                  <a:t>Hydrodynamic/ </a:t>
                </a:r>
                <a:r>
                  <a:rPr lang="en-US" sz="1800" b="1" dirty="0">
                    <a:solidFill>
                      <a:srgbClr val="FF0000"/>
                    </a:solidFill>
                    <a:latin typeface="Arial" pitchFamily="34" charset="0"/>
                    <a:cs typeface="Arial" pitchFamily="34" charset="0"/>
                  </a:rPr>
                  <a:t>Total</a:t>
                </a:r>
                <a:r>
                  <a:rPr lang="en-US" sz="1800" dirty="0">
                    <a:solidFill>
                      <a:srgbClr val="FF0000"/>
                    </a:solidFill>
                    <a:latin typeface="Arial" pitchFamily="34" charset="0"/>
                    <a:cs typeface="Arial" pitchFamily="34" charset="0"/>
                  </a:rPr>
                  <a:t> </a:t>
                </a:r>
                <a:r>
                  <a:rPr lang="en-US" sz="1800" b="1" dirty="0">
                    <a:solidFill>
                      <a:srgbClr val="0070C0"/>
                    </a:solidFill>
                    <a:latin typeface="Arial" pitchFamily="34" charset="0"/>
                    <a:cs typeface="Arial" pitchFamily="34" charset="0"/>
                  </a:rPr>
                  <a:t>Head , </a:t>
                </a:r>
                <a:r>
                  <a:rPr lang="en-US" sz="1800" i="1" dirty="0">
                    <a:latin typeface="Arial" pitchFamily="34" charset="0"/>
                    <a:cs typeface="Arial" pitchFamily="34" charset="0"/>
                  </a:rPr>
                  <a:t>H</a:t>
                </a:r>
                <a:r>
                  <a:rPr lang="en-US" sz="1800" dirty="0">
                    <a:latin typeface="Arial" pitchFamily="34" charset="0"/>
                    <a:cs typeface="Arial" pitchFamily="34" charset="0"/>
                  </a:rPr>
                  <a:t>.</a:t>
                </a:r>
              </a:p>
            </p:txBody>
          </p:sp>
        </mc:Choice>
        <mc:Fallback xmlns="">
          <p:sp>
            <p:nvSpPr>
              <p:cNvPr id="11" name="Content Placeholder 2"/>
              <p:cNvSpPr txBox="1">
                <a:spLocks noRot="1" noChangeAspect="1" noMove="1" noResize="1" noEditPoints="1" noAdjustHandles="1" noChangeArrowheads="1" noChangeShapeType="1" noTextEdit="1"/>
              </p:cNvSpPr>
              <p:nvPr/>
            </p:nvSpPr>
            <p:spPr>
              <a:xfrm>
                <a:off x="152399" y="2796595"/>
                <a:ext cx="11873473" cy="3957232"/>
              </a:xfrm>
              <a:prstGeom prst="rect">
                <a:avLst/>
              </a:prstGeom>
              <a:blipFill>
                <a:blip r:embed="rId6"/>
                <a:stretch>
                  <a:fillRect l="-359" t="-1382"/>
                </a:stretch>
              </a:blipFill>
            </p:spPr>
            <p:txBody>
              <a:bodyPr/>
              <a:lstStyle/>
              <a:p>
                <a:r>
                  <a:rPr lang="en-US">
                    <a:noFill/>
                  </a:rPr>
                  <a:t> </a:t>
                </a:r>
              </a:p>
            </p:txBody>
          </p:sp>
        </mc:Fallback>
      </mc:AlternateContent>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316" y="3312313"/>
            <a:ext cx="747488" cy="806113"/>
          </a:xfrm>
          <a:prstGeom prst="rect">
            <a:avLst/>
          </a:prstGeom>
        </p:spPr>
      </p:pic>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178" y="4121552"/>
            <a:ext cx="1125879" cy="713058"/>
          </a:xfrm>
          <a:prstGeom prst="rect">
            <a:avLst/>
          </a:prstGeom>
        </p:spPr>
      </p:pic>
      <p:pic>
        <p:nvPicPr>
          <p:cNvPr id="14" name="Picture 13"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12838" y="4876499"/>
            <a:ext cx="1721492" cy="686101"/>
          </a:xfrm>
          <a:prstGeom prst="rect">
            <a:avLst/>
          </a:prstGeom>
        </p:spPr>
      </p:pic>
      <p:grpSp>
        <p:nvGrpSpPr>
          <p:cNvPr id="15" name="object 17"/>
          <p:cNvGrpSpPr/>
          <p:nvPr/>
        </p:nvGrpSpPr>
        <p:grpSpPr>
          <a:xfrm>
            <a:off x="3972444" y="5526810"/>
            <a:ext cx="4671355" cy="1131216"/>
            <a:chOff x="539546" y="3501009"/>
            <a:chExt cx="3536950" cy="914399"/>
          </a:xfrm>
        </p:grpSpPr>
        <p:sp>
          <p:nvSpPr>
            <p:cNvPr id="16" name="object 18"/>
            <p:cNvSpPr/>
            <p:nvPr/>
          </p:nvSpPr>
          <p:spPr>
            <a:xfrm>
              <a:off x="595134" y="3528491"/>
              <a:ext cx="3426333" cy="848690"/>
            </a:xfrm>
            <a:prstGeom prst="rect">
              <a:avLst/>
            </a:prstGeom>
            <a:blipFill>
              <a:blip r:embed="rId10" cstate="print"/>
              <a:stretch>
                <a:fillRect/>
              </a:stretch>
            </a:blipFill>
          </p:spPr>
          <p:txBody>
            <a:bodyPr wrap="square" lIns="0" tIns="0" rIns="0" bIns="0" rtlCol="0"/>
            <a:lstStyle/>
            <a:p>
              <a:endParaRPr sz="1400"/>
            </a:p>
          </p:txBody>
        </p:sp>
        <p:sp>
          <p:nvSpPr>
            <p:cNvPr id="17" name="object 19"/>
            <p:cNvSpPr/>
            <p:nvPr/>
          </p:nvSpPr>
          <p:spPr>
            <a:xfrm>
              <a:off x="539546" y="3501009"/>
              <a:ext cx="3536950" cy="914399"/>
            </a:xfrm>
            <a:custGeom>
              <a:avLst/>
              <a:gdLst/>
              <a:ahLst/>
              <a:cxnLst/>
              <a:rect l="l" t="t" r="r" b="b"/>
              <a:pathLst>
                <a:path w="3536950" h="914400">
                  <a:moveTo>
                    <a:pt x="0" y="914400"/>
                  </a:moveTo>
                  <a:lnTo>
                    <a:pt x="3536950" y="914400"/>
                  </a:lnTo>
                  <a:lnTo>
                    <a:pt x="3536950" y="0"/>
                  </a:lnTo>
                  <a:lnTo>
                    <a:pt x="0" y="0"/>
                  </a:lnTo>
                  <a:lnTo>
                    <a:pt x="0" y="914400"/>
                  </a:lnTo>
                  <a:close/>
                </a:path>
              </a:pathLst>
            </a:custGeom>
            <a:ln w="9525">
              <a:solidFill>
                <a:srgbClr val="000082"/>
              </a:solidFill>
            </a:ln>
          </p:spPr>
          <p:txBody>
            <a:bodyPr wrap="square" lIns="0" tIns="0" rIns="0" bIns="0" rtlCol="0"/>
            <a:lstStyle/>
            <a:p>
              <a:endParaRPr sz="1400"/>
            </a:p>
          </p:txBody>
        </p:sp>
      </p:grpSp>
      <p:sp>
        <p:nvSpPr>
          <p:cNvPr id="18" name="Title 1">
            <a:extLst>
              <a:ext uri="{FF2B5EF4-FFF2-40B4-BE49-F238E27FC236}">
                <a16:creationId xmlns:a16="http://schemas.microsoft.com/office/drawing/2014/main" id="{B67AB54D-7032-4943-9BA1-E23AE9B7F892}"/>
              </a:ext>
            </a:extLst>
          </p:cNvPr>
          <p:cNvSpPr txBox="1">
            <a:spLocks/>
          </p:cNvSpPr>
          <p:nvPr/>
        </p:nvSpPr>
        <p:spPr>
          <a:xfrm>
            <a:off x="1412838" y="854258"/>
            <a:ext cx="9657396" cy="82654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algn="l" defTabSz="914400" rtl="0" eaLnBrk="1" latinLnBrk="0" hangingPunct="1">
              <a:lnSpc>
                <a:spcPts val="4600"/>
              </a:lnSpc>
              <a:spcBef>
                <a:spcPct val="0"/>
              </a:spcBef>
              <a:buNone/>
              <a:defRPr sz="3600" kern="1200" cap="all" baseline="0">
                <a:solidFill>
                  <a:schemeClr val="bg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lnSpc>
                <a:spcPct val="100000"/>
              </a:lnSpc>
            </a:pPr>
            <a:r>
              <a:rPr lang="en-US" sz="2400" b="1" dirty="0">
                <a:solidFill>
                  <a:srgbClr val="C00000"/>
                </a:solidFill>
                <a:latin typeface="Arial" pitchFamily="34" charset="0"/>
                <a:cs typeface="Arial" pitchFamily="34" charset="0"/>
              </a:rPr>
              <a:t>head losses in pressurized pipe systems</a:t>
            </a:r>
          </a:p>
        </p:txBody>
      </p:sp>
      <p:sp>
        <p:nvSpPr>
          <p:cNvPr id="19" name="Content Placeholder 2">
            <a:extLst>
              <a:ext uri="{FF2B5EF4-FFF2-40B4-BE49-F238E27FC236}">
                <a16:creationId xmlns:a16="http://schemas.microsoft.com/office/drawing/2014/main" id="{CDB9EAE5-8BC2-4A85-AA8A-FDA5E394A8D0}"/>
              </a:ext>
            </a:extLst>
          </p:cNvPr>
          <p:cNvSpPr txBox="1">
            <a:spLocks/>
          </p:cNvSpPr>
          <p:nvPr/>
        </p:nvSpPr>
        <p:spPr>
          <a:xfrm>
            <a:off x="1210779" y="1971191"/>
            <a:ext cx="9770442" cy="728198"/>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None/>
            </a:pPr>
            <a:r>
              <a:rPr lang="en-US" sz="1800" dirty="0">
                <a:latin typeface="Arial" pitchFamily="34" charset="0"/>
                <a:cs typeface="Arial" pitchFamily="34" charset="0"/>
              </a:rPr>
              <a:t>The energy law which govern the flow in pressure pipes is called the </a:t>
            </a:r>
            <a:r>
              <a:rPr lang="en-US" sz="1800" b="1" dirty="0">
                <a:latin typeface="Arial" pitchFamily="34" charset="0"/>
                <a:cs typeface="Arial" pitchFamily="34" charset="0"/>
              </a:rPr>
              <a:t>Bernoulli’s equation</a:t>
            </a:r>
            <a:r>
              <a:rPr lang="en-US" sz="1800" dirty="0">
                <a:latin typeface="Arial" pitchFamily="34" charset="0"/>
                <a:cs typeface="Arial" pitchFamily="34" charset="0"/>
              </a:rPr>
              <a:t>. </a:t>
            </a:r>
          </a:p>
          <a:p>
            <a:pPr marL="0" indent="0" algn="just">
              <a:buNone/>
            </a:pPr>
            <a:r>
              <a:rPr lang="en-US" sz="1800" dirty="0">
                <a:latin typeface="Arial" pitchFamily="34" charset="0"/>
                <a:cs typeface="Arial" pitchFamily="34" charset="0"/>
              </a:rPr>
              <a:t>This equation can be interpreted as an energy balance (energy conservation).</a:t>
            </a:r>
          </a:p>
        </p:txBody>
      </p:sp>
    </p:spTree>
    <p:extLst>
      <p:ext uri="{BB962C8B-B14F-4D97-AF65-F5344CB8AC3E}">
        <p14:creationId xmlns:p14="http://schemas.microsoft.com/office/powerpoint/2010/main" val="8960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p:sp>
        <p:nvSpPr>
          <p:cNvPr id="12" name="Content Placeholder 2"/>
          <p:cNvSpPr txBox="1">
            <a:spLocks/>
          </p:cNvSpPr>
          <p:nvPr/>
        </p:nvSpPr>
        <p:spPr>
          <a:xfrm>
            <a:off x="311663" y="1482448"/>
            <a:ext cx="11568673" cy="714325"/>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gn="just">
              <a:buNone/>
            </a:pPr>
            <a:r>
              <a:rPr lang="en-US" sz="2000" dirty="0">
                <a:latin typeface="Arial" pitchFamily="34" charset="0"/>
                <a:cs typeface="Arial" pitchFamily="34" charset="0"/>
              </a:rPr>
              <a:t>For the pipe in the figure, Bernoulli’s equation between the upstream point, noted 1, and downstream point, noted 2, is:</a:t>
            </a:r>
            <a:endParaRPr lang="ro-RO" sz="2000" dirty="0">
              <a:latin typeface="Arial" pitchFamily="34" charset="0"/>
              <a:cs typeface="Arial" pitchFamily="34" charset="0"/>
            </a:endParaRPr>
          </a:p>
        </p:txBody>
      </p:sp>
      <p:pic>
        <p:nvPicPr>
          <p:cNvPr id="14" name="Picture 1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855" y="2814500"/>
            <a:ext cx="5377398" cy="956035"/>
          </a:xfrm>
          <a:prstGeom prst="rect">
            <a:avLst/>
          </a:prstGeom>
        </p:spPr>
      </p:pic>
      <p:grpSp>
        <p:nvGrpSpPr>
          <p:cNvPr id="15" name="Group 14"/>
          <p:cNvGrpSpPr/>
          <p:nvPr/>
        </p:nvGrpSpPr>
        <p:grpSpPr>
          <a:xfrm>
            <a:off x="186755" y="2814500"/>
            <a:ext cx="6701725" cy="3845380"/>
            <a:chOff x="151921" y="3657600"/>
            <a:chExt cx="5410679" cy="3051669"/>
          </a:xfrm>
        </p:grpSpPr>
        <p:pic>
          <p:nvPicPr>
            <p:cNvPr id="16" name="Picture 15"/>
            <p:cNvPicPr>
              <a:picLocks noChangeAspect="1"/>
            </p:cNvPicPr>
            <p:nvPr/>
          </p:nvPicPr>
          <p:blipFill>
            <a:blip r:embed="rId7"/>
            <a:stretch>
              <a:fillRect/>
            </a:stretch>
          </p:blipFill>
          <p:spPr>
            <a:xfrm>
              <a:off x="151921" y="3657600"/>
              <a:ext cx="5182079" cy="3051669"/>
            </a:xfrm>
            <a:prstGeom prst="rect">
              <a:avLst/>
            </a:prstGeom>
          </p:spPr>
        </p:pic>
        <p:sp>
          <p:nvSpPr>
            <p:cNvPr id="17" name="TextBox 16"/>
            <p:cNvSpPr txBox="1"/>
            <p:nvPr/>
          </p:nvSpPr>
          <p:spPr>
            <a:xfrm>
              <a:off x="1752600" y="6368835"/>
              <a:ext cx="1600200" cy="307777"/>
            </a:xfrm>
            <a:prstGeom prst="rect">
              <a:avLst/>
            </a:prstGeom>
            <a:noFill/>
          </p:spPr>
          <p:txBody>
            <a:bodyPr wrap="square" rtlCol="0">
              <a:spAutoFit/>
            </a:bodyPr>
            <a:lstStyle/>
            <a:p>
              <a:r>
                <a:rPr lang="en-US" sz="1400" dirty="0"/>
                <a:t>Reference </a:t>
              </a:r>
            </a:p>
          </p:txBody>
        </p:sp>
        <p:sp>
          <p:nvSpPr>
            <p:cNvPr id="18" name="TextBox 17"/>
            <p:cNvSpPr txBox="1"/>
            <p:nvPr/>
          </p:nvSpPr>
          <p:spPr>
            <a:xfrm>
              <a:off x="3657600" y="3783897"/>
              <a:ext cx="1905000" cy="230832"/>
            </a:xfrm>
            <a:prstGeom prst="rect">
              <a:avLst/>
            </a:prstGeom>
            <a:noFill/>
          </p:spPr>
          <p:txBody>
            <a:bodyPr wrap="square" rtlCol="0">
              <a:spAutoFit/>
            </a:bodyPr>
            <a:lstStyle/>
            <a:p>
              <a:r>
                <a:rPr lang="en-US" sz="900" dirty="0">
                  <a:solidFill>
                    <a:srgbClr val="66FF66"/>
                  </a:solidFill>
                </a:rPr>
                <a:t>Theoretic Energy Grade Line</a:t>
              </a:r>
            </a:p>
          </p:txBody>
        </p:sp>
        <p:sp>
          <p:nvSpPr>
            <p:cNvPr id="19" name="TextBox 18"/>
            <p:cNvSpPr txBox="1"/>
            <p:nvPr/>
          </p:nvSpPr>
          <p:spPr>
            <a:xfrm>
              <a:off x="4101901" y="4201422"/>
              <a:ext cx="1219200" cy="230832"/>
            </a:xfrm>
            <a:prstGeom prst="rect">
              <a:avLst/>
            </a:prstGeom>
            <a:noFill/>
          </p:spPr>
          <p:txBody>
            <a:bodyPr wrap="square" rtlCol="0">
              <a:spAutoFit/>
            </a:bodyPr>
            <a:lstStyle/>
            <a:p>
              <a:r>
                <a:rPr lang="en-US" sz="900" dirty="0">
                  <a:solidFill>
                    <a:srgbClr val="FF0000"/>
                  </a:solidFill>
                </a:rPr>
                <a:t>Energy Grade Line</a:t>
              </a:r>
            </a:p>
          </p:txBody>
        </p:sp>
        <p:sp>
          <p:nvSpPr>
            <p:cNvPr id="20" name="TextBox 19"/>
            <p:cNvSpPr txBox="1"/>
            <p:nvPr/>
          </p:nvSpPr>
          <p:spPr>
            <a:xfrm>
              <a:off x="3990702" y="4504953"/>
              <a:ext cx="1419497" cy="230832"/>
            </a:xfrm>
            <a:prstGeom prst="rect">
              <a:avLst/>
            </a:prstGeom>
            <a:noFill/>
          </p:spPr>
          <p:txBody>
            <a:bodyPr wrap="square" rtlCol="0">
              <a:spAutoFit/>
            </a:bodyPr>
            <a:lstStyle/>
            <a:p>
              <a:r>
                <a:rPr lang="en-US" sz="900" dirty="0">
                  <a:solidFill>
                    <a:srgbClr val="0070C0"/>
                  </a:solidFill>
                </a:rPr>
                <a:t>Hydraulic Grade Line</a:t>
              </a:r>
            </a:p>
          </p:txBody>
        </p:sp>
      </p:grpSp>
      <mc:AlternateContent xmlns:mc="http://schemas.openxmlformats.org/markup-compatibility/2006" xmlns:a14="http://schemas.microsoft.com/office/drawing/2010/main">
        <mc:Choice Requires="a14">
          <p:sp>
            <p:nvSpPr>
              <p:cNvPr id="2" name="TextBox 1"/>
              <p:cNvSpPr txBox="1"/>
              <p:nvPr/>
            </p:nvSpPr>
            <p:spPr>
              <a:xfrm>
                <a:off x="6724204" y="5107967"/>
                <a:ext cx="5467572" cy="773673"/>
              </a:xfrm>
              <a:prstGeom prst="rect">
                <a:avLst/>
              </a:prstGeom>
              <a:solidFill>
                <a:schemeClr val="bg1">
                  <a:alpha val="50000"/>
                </a:schemeClr>
              </a:solidFill>
            </p:spPr>
            <p:txBody>
              <a:bodyPr wrap="square"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𝑝</m:t>
                        </m:r>
                      </m:num>
                      <m:den>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𝑔</m:t>
                        </m:r>
                      </m:den>
                    </m:f>
                  </m:oMath>
                </a14:m>
                <a:r>
                  <a:rPr lang="en-US" dirty="0"/>
                  <a:t> - Pressure head, representing the height of a fluid column that produces the static pressure </a:t>
                </a:r>
                <a:r>
                  <a:rPr lang="en-US" i="1" dirty="0"/>
                  <a:t>p</a:t>
                </a:r>
              </a:p>
            </p:txBody>
          </p:sp>
        </mc:Choice>
        <mc:Fallback xmlns="">
          <p:sp>
            <p:nvSpPr>
              <p:cNvPr id="2" name="TextBox 1"/>
              <p:cNvSpPr txBox="1">
                <a:spLocks noRot="1" noChangeAspect="1" noMove="1" noResize="1" noEditPoints="1" noAdjustHandles="1" noChangeArrowheads="1" noChangeShapeType="1" noTextEdit="1"/>
              </p:cNvSpPr>
              <p:nvPr/>
            </p:nvSpPr>
            <p:spPr>
              <a:xfrm>
                <a:off x="6724204" y="5107967"/>
                <a:ext cx="5467572" cy="773673"/>
              </a:xfrm>
              <a:prstGeom prst="rect">
                <a:avLst/>
              </a:prstGeom>
              <a:blipFill>
                <a:blip r:embed="rId8"/>
                <a:stretch>
                  <a:fillRect l="-892" t="-787" r="-1672" b="-11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6724204" y="3985739"/>
                <a:ext cx="5467572" cy="1109791"/>
              </a:xfrm>
              <a:prstGeom prst="rect">
                <a:avLst/>
              </a:prstGeom>
              <a:solidFill>
                <a:schemeClr val="bg1">
                  <a:alpha val="50000"/>
                </a:schemeClr>
              </a:solidFill>
            </p:spPr>
            <p:txBody>
              <a:bodyPr wrap="square" rtlCol="0">
                <a:spAutoFit/>
              </a:bodyPr>
              <a:lstStyle/>
              <a:p>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𝑔</m:t>
                        </m:r>
                      </m:den>
                    </m:f>
                  </m:oMath>
                </a14:m>
                <a:r>
                  <a:rPr lang="en-US" dirty="0"/>
                  <a:t> - Velocity head, representing the elevation needed for a fluid to reach the velocity V during frictionless free fall</a:t>
                </a:r>
              </a:p>
            </p:txBody>
          </p:sp>
        </mc:Choice>
        <mc:Fallback xmlns="">
          <p:sp>
            <p:nvSpPr>
              <p:cNvPr id="22" name="TextBox 21"/>
              <p:cNvSpPr txBox="1">
                <a:spLocks noRot="1" noChangeAspect="1" noMove="1" noResize="1" noEditPoints="1" noAdjustHandles="1" noChangeArrowheads="1" noChangeShapeType="1" noTextEdit="1"/>
              </p:cNvSpPr>
              <p:nvPr/>
            </p:nvSpPr>
            <p:spPr>
              <a:xfrm>
                <a:off x="6724204" y="3985739"/>
                <a:ext cx="5467572" cy="1109791"/>
              </a:xfrm>
              <a:prstGeom prst="rect">
                <a:avLst/>
              </a:prstGeom>
              <a:blipFill>
                <a:blip r:embed="rId9"/>
                <a:stretch>
                  <a:fillRect l="-892" b="-8242"/>
                </a:stretch>
              </a:blipFill>
            </p:spPr>
            <p:txBody>
              <a:bodyPr/>
              <a:lstStyle/>
              <a:p>
                <a:r>
                  <a:rPr lang="en-US">
                    <a:noFill/>
                  </a:rPr>
                  <a:t> </a:t>
                </a:r>
              </a:p>
            </p:txBody>
          </p:sp>
        </mc:Fallback>
      </mc:AlternateContent>
      <p:sp>
        <p:nvSpPr>
          <p:cNvPr id="23" name="TextBox 22"/>
          <p:cNvSpPr txBox="1"/>
          <p:nvPr/>
        </p:nvSpPr>
        <p:spPr>
          <a:xfrm>
            <a:off x="6709856" y="5895186"/>
            <a:ext cx="5481920" cy="646331"/>
          </a:xfrm>
          <a:prstGeom prst="rect">
            <a:avLst/>
          </a:prstGeom>
          <a:solidFill>
            <a:schemeClr val="bg1">
              <a:alpha val="50000"/>
            </a:schemeClr>
          </a:solidFill>
        </p:spPr>
        <p:txBody>
          <a:bodyPr wrap="square" rtlCol="0">
            <a:spAutoFit/>
          </a:bodyPr>
          <a:lstStyle/>
          <a:p>
            <a:r>
              <a:rPr lang="en-US" i="1" dirty="0"/>
              <a:t>Z</a:t>
            </a:r>
            <a:r>
              <a:rPr lang="en-US" dirty="0"/>
              <a:t> – Elevation head, representing the potential energy of the fluid</a:t>
            </a:r>
          </a:p>
        </p:txBody>
      </p:sp>
    </p:spTree>
    <p:extLst>
      <p:ext uri="{BB962C8B-B14F-4D97-AF65-F5344CB8AC3E}">
        <p14:creationId xmlns:p14="http://schemas.microsoft.com/office/powerpoint/2010/main" val="58772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228599" y="1076445"/>
                <a:ext cx="11797274" cy="5781555"/>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gn="just">
                  <a:lnSpc>
                    <a:spcPct val="110000"/>
                  </a:lnSpc>
                </a:pPr>
                <a:r>
                  <a:rPr lang="en-US" sz="1800" b="1" dirty="0">
                    <a:solidFill>
                      <a:srgbClr val="0070C0"/>
                    </a:solidFill>
                    <a:latin typeface="Arial" panose="020B0604020202020204" pitchFamily="34" charset="0"/>
                    <a:cs typeface="Arial" pitchFamily="34" charset="0"/>
                  </a:rPr>
                  <a:t>Head losses: </a:t>
                </a:r>
                <a:r>
                  <a:rPr lang="en-US" sz="1800" dirty="0">
                    <a:latin typeface="Arial" panose="020B0604020202020204" pitchFamily="34" charset="0"/>
                    <a:cs typeface="Arial" pitchFamily="34" charset="0"/>
                  </a:rPr>
                  <a:t>the sum of major head losses, </a:t>
                </a:r>
                <a14:m>
                  <m:oMath xmlns:m="http://schemas.openxmlformats.org/officeDocument/2006/math">
                    <m:sSub>
                      <m:sSubPr>
                        <m:ctrlPr>
                          <a:rPr lang="en-US" sz="1800" i="1">
                            <a:latin typeface="Cambria Math" panose="02040503050406030204" pitchFamily="18" charset="0"/>
                            <a:cs typeface="Arial" pitchFamily="34" charset="0"/>
                          </a:rPr>
                        </m:ctrlPr>
                      </m:sSubPr>
                      <m:e>
                        <m:r>
                          <a:rPr lang="en-US" sz="1800" i="1">
                            <a:latin typeface="Cambria Math"/>
                            <a:cs typeface="Arial" pitchFamily="34" charset="0"/>
                          </a:rPr>
                          <m:t>h</m:t>
                        </m:r>
                      </m:e>
                      <m:sub>
                        <m:r>
                          <a:rPr lang="en-US" sz="1800" i="1">
                            <a:latin typeface="Cambria Math"/>
                            <a:cs typeface="Arial" pitchFamily="34" charset="0"/>
                          </a:rPr>
                          <m:t>𝑑</m:t>
                        </m:r>
                      </m:sub>
                    </m:sSub>
                  </m:oMath>
                </a14:m>
                <a:r>
                  <a:rPr lang="en-US" sz="1800" dirty="0">
                    <a:latin typeface="Arial" panose="020B0604020202020204" pitchFamily="34" charset="0"/>
                    <a:cs typeface="Arial" pitchFamily="34" charset="0"/>
                  </a:rPr>
                  <a:t> - associated with the friction between the pipe walls and the fluid</a:t>
                </a:r>
                <a:r>
                  <a:rPr lang="en-US" sz="1800" dirty="0">
                    <a:solidFill>
                      <a:schemeClr val="tx1"/>
                    </a:solidFill>
                    <a:latin typeface="Arial" panose="020B0604020202020204" pitchFamily="34" charset="0"/>
                    <a:cs typeface="Arial" pitchFamily="34" charset="0"/>
                  </a:rPr>
                  <a:t>,</a:t>
                </a:r>
                <a:r>
                  <a:rPr lang="en-US" sz="1800" dirty="0">
                    <a:solidFill>
                      <a:srgbClr val="FF0000"/>
                    </a:solidFill>
                    <a:latin typeface="Arial" panose="020B0604020202020204" pitchFamily="34" charset="0"/>
                    <a:cs typeface="Arial" pitchFamily="34" charset="0"/>
                  </a:rPr>
                  <a:t> </a:t>
                </a:r>
                <a:r>
                  <a:rPr lang="en-US" sz="1800" dirty="0">
                    <a:latin typeface="Arial" panose="020B0604020202020204" pitchFamily="34" charset="0"/>
                    <a:cs typeface="Arial" pitchFamily="34" charset="0"/>
                  </a:rPr>
                  <a:t>and minor head losses, </a:t>
                </a:r>
                <a14:m>
                  <m:oMath xmlns:m="http://schemas.openxmlformats.org/officeDocument/2006/math">
                    <m:sSub>
                      <m:sSubPr>
                        <m:ctrlPr>
                          <a:rPr lang="en-US" sz="1800" i="1">
                            <a:latin typeface="Cambria Math" panose="02040503050406030204" pitchFamily="18" charset="0"/>
                            <a:cs typeface="Arial" pitchFamily="34" charset="0"/>
                          </a:rPr>
                        </m:ctrlPr>
                      </m:sSubPr>
                      <m:e>
                        <m:r>
                          <a:rPr lang="en-US" sz="1800" i="1">
                            <a:latin typeface="Cambria Math"/>
                            <a:cs typeface="Arial" pitchFamily="34" charset="0"/>
                          </a:rPr>
                          <m:t>h</m:t>
                        </m:r>
                      </m:e>
                      <m:sub>
                        <m:r>
                          <a:rPr lang="en-US" sz="1800" i="1" smtClean="0">
                            <a:latin typeface="Cambria Math"/>
                            <a:cs typeface="Arial" pitchFamily="34" charset="0"/>
                          </a:rPr>
                          <m:t>𝑙</m:t>
                        </m:r>
                      </m:sub>
                    </m:sSub>
                  </m:oMath>
                </a14:m>
                <a:r>
                  <a:rPr lang="en-US" sz="1800" dirty="0">
                    <a:latin typeface="Arial" panose="020B0604020202020204" pitchFamily="34" charset="0"/>
                    <a:cs typeface="Arial" pitchFamily="34" charset="0"/>
                  </a:rPr>
                  <a:t> - associated with the energy losses through each of the pipe components (each pipe components have a specific loss coefficient associated with them – </a:t>
                </a:r>
                <a:r>
                  <a:rPr lang="en-US" sz="1800" dirty="0"/>
                  <a:t>fittings and other appurtenances</a:t>
                </a:r>
                <a:r>
                  <a:rPr lang="en-US" sz="1800" dirty="0">
                    <a:latin typeface="Arial" panose="020B0604020202020204" pitchFamily="34" charset="0"/>
                    <a:cs typeface="Arial" pitchFamily="34" charset="0"/>
                  </a:rPr>
                  <a:t>)</a:t>
                </a:r>
                <a:r>
                  <a:rPr lang="vi-VN" sz="1800" dirty="0">
                    <a:latin typeface="Arial" panose="020B0604020202020204" pitchFamily="34" charset="0"/>
                    <a:cs typeface="Arial" pitchFamily="34" charset="0"/>
                  </a:rPr>
                  <a:t>: </a:t>
                </a:r>
                <a:endParaRPr lang="en-US" sz="1800" dirty="0">
                  <a:latin typeface="Arial" panose="020B0604020202020204" pitchFamily="34" charset="0"/>
                  <a:cs typeface="Arial" pitchFamily="34" charset="0"/>
                </a:endParaRPr>
              </a:p>
              <a:p>
                <a:pPr marL="114300" indent="0" algn="just">
                  <a:lnSpc>
                    <a:spcPct val="110000"/>
                  </a:lnSpc>
                  <a:buFont typeface="Arial" panose="020B0604020202020204" pitchFamily="34" charset="0"/>
                  <a:buNone/>
                </a:pPr>
                <a:endParaRPr lang="en-US" sz="1800" dirty="0">
                  <a:latin typeface="Arial" panose="020B0604020202020204" pitchFamily="34" charset="0"/>
                  <a:cs typeface="Arial" pitchFamily="34" charset="0"/>
                </a:endParaRPr>
              </a:p>
              <a:p>
                <a:pPr marL="114300" indent="0" algn="just">
                  <a:lnSpc>
                    <a:spcPct val="110000"/>
                  </a:lnSpc>
                  <a:buFont typeface="Arial" panose="020B0604020202020204" pitchFamily="34" charset="0"/>
                  <a:buNone/>
                </a:pPr>
                <a:endParaRPr lang="en-US" sz="1800" dirty="0">
                  <a:latin typeface="Arial" panose="020B0604020202020204" pitchFamily="34" charset="0"/>
                  <a:cs typeface="Arial" pitchFamily="34" charset="0"/>
                </a:endParaRPr>
              </a:p>
              <a:p>
                <a:pPr algn="just">
                  <a:lnSpc>
                    <a:spcPct val="110000"/>
                  </a:lnSpc>
                </a:pPr>
                <a:r>
                  <a:rPr lang="en-US" sz="1800" b="1" dirty="0">
                    <a:solidFill>
                      <a:srgbClr val="0070C0"/>
                    </a:solidFill>
                    <a:latin typeface="Arial" panose="020B0604020202020204" pitchFamily="34" charset="0"/>
                    <a:cs typeface="Arial" pitchFamily="34" charset="0"/>
                  </a:rPr>
                  <a:t>Major (friction) losses </a:t>
                </a:r>
                <a:r>
                  <a:rPr lang="en-US" sz="1800" dirty="0">
                    <a:latin typeface="Arial" panose="020B0604020202020204" pitchFamily="34" charset="0"/>
                    <a:cs typeface="Arial" pitchFamily="34" charset="0"/>
                  </a:rPr>
                  <a:t>are defined by </a:t>
                </a:r>
                <a:r>
                  <a:rPr lang="vi-VN" sz="1800" b="1" dirty="0">
                    <a:latin typeface="Arial" panose="020B0604020202020204" pitchFamily="34" charset="0"/>
                    <a:cs typeface="Arial" pitchFamily="34" charset="0"/>
                  </a:rPr>
                  <a:t>Darcy-Weisbach</a:t>
                </a:r>
                <a:r>
                  <a:rPr lang="en-US" sz="1800" b="1" dirty="0">
                    <a:latin typeface="Arial" panose="020B0604020202020204" pitchFamily="34" charset="0"/>
                    <a:cs typeface="Arial" pitchFamily="34" charset="0"/>
                  </a:rPr>
                  <a:t> equation</a:t>
                </a:r>
                <a:r>
                  <a:rPr lang="vi-VN" sz="1800" dirty="0">
                    <a:latin typeface="Arial" panose="020B0604020202020204" pitchFamily="34" charset="0"/>
                    <a:cs typeface="Arial" pitchFamily="34" charset="0"/>
                  </a:rPr>
                  <a:t>:</a:t>
                </a:r>
                <a:endParaRPr lang="en-US" sz="1800" dirty="0">
                  <a:latin typeface="Arial" pitchFamily="34" charset="0"/>
                  <a:cs typeface="Arial" pitchFamily="34" charset="0"/>
                </a:endParaRPr>
              </a:p>
              <a:p>
                <a:pPr algn="just">
                  <a:lnSpc>
                    <a:spcPct val="110000"/>
                  </a:lnSpc>
                </a:pPr>
                <a:endParaRPr lang="en-US" sz="1800" dirty="0">
                  <a:latin typeface="Arial" pitchFamily="34" charset="0"/>
                  <a:cs typeface="Arial" pitchFamily="34" charset="0"/>
                </a:endParaRPr>
              </a:p>
              <a:p>
                <a:pPr algn="just">
                  <a:lnSpc>
                    <a:spcPct val="110000"/>
                  </a:lnSpc>
                </a:pPr>
                <a:endParaRPr lang="en-US" sz="1800" i="1" dirty="0">
                  <a:latin typeface="Cambria Math" panose="02040503050406030204" pitchFamily="18" charset="0"/>
                </a:endParaRPr>
              </a:p>
              <a:p>
                <a:pPr algn="just">
                  <a:lnSpc>
                    <a:spcPct val="110000"/>
                  </a:lnSpc>
                </a:pP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𝑀</m:t>
                        </m:r>
                      </m:e>
                      <m:sub>
                        <m:r>
                          <a:rPr lang="en-US" sz="1800" i="1">
                            <a:latin typeface="Cambria Math"/>
                          </a:rPr>
                          <m:t>𝑑</m:t>
                        </m:r>
                      </m:sub>
                    </m:sSub>
                    <m:d>
                      <m:dPr>
                        <m:begChr m:val="["/>
                        <m:endChr m:val="]"/>
                        <m:ctrlPr>
                          <a:rPr lang="en-US" sz="1800" i="1">
                            <a:latin typeface="Cambria Math" panose="02040503050406030204" pitchFamily="18" charset="0"/>
                            <a:cs typeface="Arial" pitchFamily="34" charset="0"/>
                          </a:rPr>
                        </m:ctrlPr>
                      </m:dPr>
                      <m:e>
                        <m:f>
                          <m:fPr>
                            <m:ctrlPr>
                              <a:rPr lang="en-US" sz="1800" i="1">
                                <a:latin typeface="Cambria Math" panose="02040503050406030204" pitchFamily="18" charset="0"/>
                                <a:cs typeface="Arial" pitchFamily="34" charset="0"/>
                              </a:rPr>
                            </m:ctrlPr>
                          </m:fPr>
                          <m:num>
                            <m:sSup>
                              <m:sSupPr>
                                <m:ctrlPr>
                                  <a:rPr lang="en-US" sz="1800" i="1">
                                    <a:latin typeface="Cambria Math" panose="02040503050406030204" pitchFamily="18" charset="0"/>
                                    <a:cs typeface="Arial" pitchFamily="34" charset="0"/>
                                  </a:rPr>
                                </m:ctrlPr>
                              </m:sSupPr>
                              <m:e>
                                <m:r>
                                  <a:rPr lang="en-US" sz="1800" i="1">
                                    <a:latin typeface="Cambria Math"/>
                                    <a:cs typeface="Arial" pitchFamily="34" charset="0"/>
                                  </a:rPr>
                                  <m:t>𝑠</m:t>
                                </m:r>
                              </m:e>
                              <m:sup>
                                <m:r>
                                  <a:rPr lang="en-US" sz="1800" i="1">
                                    <a:latin typeface="Cambria Math"/>
                                    <a:cs typeface="Arial" pitchFamily="34" charset="0"/>
                                  </a:rPr>
                                  <m:t>2</m:t>
                                </m:r>
                              </m:sup>
                            </m:sSup>
                          </m:num>
                          <m:den>
                            <m:sSup>
                              <m:sSupPr>
                                <m:ctrlPr>
                                  <a:rPr lang="en-US" sz="1800" i="1">
                                    <a:latin typeface="Cambria Math" panose="02040503050406030204" pitchFamily="18" charset="0"/>
                                    <a:cs typeface="Arial" pitchFamily="34" charset="0"/>
                                  </a:rPr>
                                </m:ctrlPr>
                              </m:sSupPr>
                              <m:e>
                                <m:r>
                                  <a:rPr lang="en-US" sz="1800" i="1">
                                    <a:latin typeface="Cambria Math" panose="02040503050406030204" pitchFamily="18" charset="0"/>
                                    <a:cs typeface="Arial" pitchFamily="34" charset="0"/>
                                  </a:rPr>
                                  <m:t>𝑚</m:t>
                                </m:r>
                              </m:e>
                              <m:sup>
                                <m:r>
                                  <a:rPr lang="en-US" sz="1800" i="1">
                                    <a:latin typeface="Cambria Math" panose="02040503050406030204" pitchFamily="18" charset="0"/>
                                    <a:cs typeface="Arial" pitchFamily="34" charset="0"/>
                                  </a:rPr>
                                  <m:t>5</m:t>
                                </m:r>
                              </m:sup>
                            </m:sSup>
                          </m:den>
                        </m:f>
                        <m:r>
                          <a:rPr lang="en-US" sz="1800" i="1">
                            <a:latin typeface="Cambria Math"/>
                            <a:cs typeface="Arial" pitchFamily="34" charset="0"/>
                          </a:rPr>
                          <m:t> </m:t>
                        </m:r>
                      </m:e>
                    </m:d>
                  </m:oMath>
                </a14:m>
                <a:r>
                  <a:rPr lang="en-US" sz="1800" dirty="0">
                    <a:latin typeface="Arial" pitchFamily="34" charset="0"/>
                    <a:cs typeface="Arial" pitchFamily="34" charset="0"/>
                  </a:rPr>
                  <a:t> is the hydraulic resistance of the pipe along its length L</a:t>
                </a:r>
              </a:p>
              <a:p>
                <a:pPr algn="just">
                  <a:lnSpc>
                    <a:spcPct val="110000"/>
                  </a:lnSpc>
                </a:pPr>
                <a:endParaRPr lang="en-US" sz="1800" b="1" dirty="0">
                  <a:solidFill>
                    <a:srgbClr val="0054AA"/>
                  </a:solidFill>
                  <a:latin typeface="Arial" panose="020B0604020202020204" pitchFamily="34" charset="0"/>
                  <a:cs typeface="Arial" panose="020B0604020202020204" pitchFamily="34" charset="0"/>
                </a:endParaRPr>
              </a:p>
              <a:p>
                <a:pPr marL="0" indent="0" algn="just">
                  <a:lnSpc>
                    <a:spcPct val="110000"/>
                  </a:lnSpc>
                  <a:buFont typeface="Arial" panose="020B0604020202020204" pitchFamily="34" charset="0"/>
                  <a:buNone/>
                </a:pPr>
                <a:endParaRPr lang="en-US" sz="1800" i="1" dirty="0">
                  <a:latin typeface="Arial" panose="020B0604020202020204" pitchFamily="34" charset="0"/>
                  <a:cs typeface="Arial" pitchFamily="34" charset="0"/>
                  <a:sym typeface="Symbol"/>
                </a:endParaRPr>
              </a:p>
              <a:p>
                <a:pPr marL="0" indent="0" algn="just">
                  <a:lnSpc>
                    <a:spcPct val="110000"/>
                  </a:lnSpc>
                  <a:buNone/>
                </a:pPr>
                <a:r>
                  <a:rPr lang="en-US" sz="1800" i="1" dirty="0">
                    <a:latin typeface="Arial" panose="020B0604020202020204" pitchFamily="34" charset="0"/>
                    <a:cs typeface="Arial" pitchFamily="34" charset="0"/>
                    <a:sym typeface="Symbol"/>
                  </a:rPr>
                  <a:t></a:t>
                </a:r>
                <a:r>
                  <a:rPr lang="en-US" sz="1800" dirty="0">
                    <a:latin typeface="Arial" panose="020B0604020202020204" pitchFamily="34" charset="0"/>
                    <a:cs typeface="Arial" pitchFamily="34" charset="0"/>
                    <a:sym typeface="Symbol"/>
                  </a:rPr>
                  <a:t> is the friction factor coefficient, Darcy’s coefficient</a:t>
                </a:r>
                <a:r>
                  <a:rPr lang="vi-VN" sz="1800" dirty="0">
                    <a:latin typeface="Arial" panose="020B0604020202020204" pitchFamily="34" charset="0"/>
                    <a:cs typeface="Arial" pitchFamily="34" charset="0"/>
                  </a:rPr>
                  <a:t>; </a:t>
                </a:r>
                <a:r>
                  <a:rPr lang="en-US" sz="1800" i="1" dirty="0">
                    <a:latin typeface="Arial" panose="020B0604020202020204" pitchFamily="34" charset="0"/>
                    <a:ea typeface="Cambria Math"/>
                    <a:cs typeface="Arial" panose="020B0604020202020204" pitchFamily="34" charset="0"/>
                  </a:rPr>
                  <a:t>v</a:t>
                </a:r>
                <a14:m>
                  <m:oMath xmlns:m="http://schemas.openxmlformats.org/officeDocument/2006/math">
                    <m:r>
                      <a:rPr lang="en-US" sz="1800" i="1" smtClean="0">
                        <a:latin typeface="Cambria Math"/>
                        <a:ea typeface="Cambria Math"/>
                      </a:rPr>
                      <m:t> </m:t>
                    </m:r>
                  </m:oMath>
                </a14:m>
                <a:r>
                  <a:rPr lang="en-US" sz="1800" dirty="0">
                    <a:latin typeface="Arial" panose="020B0604020202020204" pitchFamily="34" charset="0"/>
                    <a:cs typeface="Arial" pitchFamily="34" charset="0"/>
                  </a:rPr>
                  <a:t>is the mean velocity = ratio between volumetric flow rate, </a:t>
                </a:r>
                <a:r>
                  <a:rPr lang="en-US" sz="1800" i="1" dirty="0">
                    <a:latin typeface="Arial" panose="020B0604020202020204" pitchFamily="34" charset="0"/>
                    <a:cs typeface="Arial" pitchFamily="34" charset="0"/>
                  </a:rPr>
                  <a:t>Q</a:t>
                </a:r>
                <a:r>
                  <a:rPr lang="en-US" sz="1800" dirty="0">
                    <a:latin typeface="Arial" panose="020B0604020202020204" pitchFamily="34" charset="0"/>
                    <a:cs typeface="Arial" pitchFamily="34" charset="0"/>
                  </a:rPr>
                  <a:t> [m</a:t>
                </a:r>
                <a:r>
                  <a:rPr lang="en-US" sz="1800" baseline="30000" dirty="0">
                    <a:latin typeface="Arial" panose="020B0604020202020204" pitchFamily="34" charset="0"/>
                    <a:cs typeface="Arial" pitchFamily="34" charset="0"/>
                  </a:rPr>
                  <a:t>3</a:t>
                </a:r>
                <a:r>
                  <a:rPr lang="en-US" sz="1800" dirty="0">
                    <a:latin typeface="Arial" panose="020B0604020202020204" pitchFamily="34" charset="0"/>
                    <a:cs typeface="Arial" pitchFamily="34" charset="0"/>
                  </a:rPr>
                  <a:t>/s] and pipe’s cross sectional area, </a:t>
                </a:r>
                <a:r>
                  <a:rPr lang="en-US" sz="1800" i="1" dirty="0">
                    <a:latin typeface="Arial" panose="020B0604020202020204" pitchFamily="34" charset="0"/>
                    <a:cs typeface="Arial" pitchFamily="34" charset="0"/>
                  </a:rPr>
                  <a:t>A</a:t>
                </a:r>
                <a:r>
                  <a:rPr lang="en-US" sz="1800" dirty="0">
                    <a:latin typeface="Arial" panose="020B0604020202020204" pitchFamily="34" charset="0"/>
                    <a:cs typeface="Arial" pitchFamily="34" charset="0"/>
                  </a:rPr>
                  <a:t> [m</a:t>
                </a:r>
                <a:r>
                  <a:rPr lang="en-US" sz="1800" baseline="30000" dirty="0">
                    <a:latin typeface="Arial" panose="020B0604020202020204" pitchFamily="34" charset="0"/>
                    <a:cs typeface="Arial" pitchFamily="34" charset="0"/>
                  </a:rPr>
                  <a:t>2</a:t>
                </a:r>
                <a:r>
                  <a:rPr lang="en-US" sz="1800" dirty="0">
                    <a:latin typeface="Arial" panose="020B0604020202020204" pitchFamily="34" charset="0"/>
                    <a:cs typeface="Arial" pitchFamily="34" charset="0"/>
                  </a:rPr>
                  <a:t>] (pipe of circular section);</a:t>
                </a:r>
                <a:r>
                  <a:rPr lang="it-IT" sz="1800" dirty="0">
                    <a:latin typeface="Arial" panose="020B0604020202020204" pitchFamily="34" charset="0"/>
                    <a:cs typeface="Arial" pitchFamily="34" charset="0"/>
                  </a:rPr>
                  <a:t> </a:t>
                </a:r>
                <a:r>
                  <a:rPr lang="en-US" sz="1800" i="1" dirty="0">
                    <a:latin typeface="Arial" panose="020B0604020202020204" pitchFamily="34" charset="0"/>
                    <a:cs typeface="Arial" pitchFamily="34" charset="0"/>
                  </a:rPr>
                  <a:t>L</a:t>
                </a:r>
                <a:r>
                  <a:rPr lang="en-US" sz="1800" dirty="0">
                    <a:latin typeface="Arial" panose="020B0604020202020204" pitchFamily="34" charset="0"/>
                    <a:cs typeface="Arial" pitchFamily="34" charset="0"/>
                  </a:rPr>
                  <a:t> is the total length of the pipe between point 1 and 2; </a:t>
                </a:r>
                <a:r>
                  <a:rPr lang="en-US" sz="1800" i="1" dirty="0">
                    <a:latin typeface="Arial" panose="020B0604020202020204" pitchFamily="34" charset="0"/>
                    <a:cs typeface="Arial" pitchFamily="34" charset="0"/>
                  </a:rPr>
                  <a:t>D</a:t>
                </a:r>
                <a:r>
                  <a:rPr lang="en-US" sz="1800" dirty="0">
                    <a:latin typeface="Arial" panose="020B0604020202020204" pitchFamily="34" charset="0"/>
                    <a:cs typeface="Arial" pitchFamily="34" charset="0"/>
                  </a:rPr>
                  <a:t> is the diameter</a:t>
                </a:r>
                <a:r>
                  <a:rPr lang="vi-VN" sz="1800" dirty="0">
                    <a:latin typeface="Arial" panose="020B0604020202020204" pitchFamily="34" charset="0"/>
                    <a:cs typeface="Arial" pitchFamily="34" charset="0"/>
                  </a:rPr>
                  <a:t> </a:t>
                </a:r>
                <a:r>
                  <a:rPr lang="en-US" sz="1800" dirty="0">
                    <a:latin typeface="Arial" panose="020B0604020202020204" pitchFamily="34" charset="0"/>
                    <a:cs typeface="Arial" pitchFamily="34" charset="0"/>
                  </a:rPr>
                  <a:t>of the pipe</a:t>
                </a:r>
                <a:r>
                  <a:rPr lang="vi-VN" sz="1800" dirty="0">
                    <a:latin typeface="Arial" panose="020B0604020202020204" pitchFamily="34" charset="0"/>
                    <a:cs typeface="Arial" pitchFamily="34" charset="0"/>
                  </a:rPr>
                  <a:t>.</a:t>
                </a:r>
                <a:endParaRPr lang="en-US" sz="1800" dirty="0">
                  <a:latin typeface="Arial" panose="020B0604020202020204" pitchFamily="34" charset="0"/>
                  <a:cs typeface="Arial" pitchFamily="34" charset="0"/>
                </a:endParaRPr>
              </a:p>
              <a:p>
                <a:pPr marL="285750" indent="-285750" algn="just"/>
                <a:endParaRPr lang="en-US" sz="1800" dirty="0">
                  <a:latin typeface="Arial" panose="020B0604020202020204" pitchFamily="34" charset="0"/>
                  <a:cs typeface="Arial"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228599" y="1076445"/>
                <a:ext cx="11797274" cy="5781555"/>
              </a:xfrm>
              <a:prstGeom prst="rect">
                <a:avLst/>
              </a:prstGeom>
              <a:blipFill>
                <a:blip r:embed="rId6"/>
                <a:stretch>
                  <a:fillRect l="-430" t="-438" r="-215"/>
                </a:stretch>
              </a:blipFill>
            </p:spPr>
            <p:txBody>
              <a:bodyPr/>
              <a:lstStyle/>
              <a:p>
                <a:r>
                  <a:rPr lang="ro-RO">
                    <a:noFill/>
                  </a:rPr>
                  <a:t> </a:t>
                </a:r>
              </a:p>
            </p:txBody>
          </p:sp>
        </mc:Fallback>
      </mc:AlternateContent>
      <p:sp>
        <p:nvSpPr>
          <p:cNvPr id="10" name="object 25"/>
          <p:cNvSpPr/>
          <p:nvPr/>
        </p:nvSpPr>
        <p:spPr>
          <a:xfrm>
            <a:off x="9484785" y="2898854"/>
            <a:ext cx="1062355" cy="530145"/>
          </a:xfrm>
          <a:prstGeom prst="rect">
            <a:avLst/>
          </a:prstGeom>
          <a:blipFill>
            <a:blip r:embed="rId7" cstate="print"/>
            <a:stretch>
              <a:fillRect/>
            </a:stretch>
          </a:blipFill>
        </p:spPr>
        <p:txBody>
          <a:bodyPr wrap="square" lIns="0" tIns="0" rIns="0" bIns="0" rtlCol="0"/>
          <a:lstStyle/>
          <a:p>
            <a:endParaRPr/>
          </a:p>
        </p:txBody>
      </p:sp>
      <p:sp>
        <p:nvSpPr>
          <p:cNvPr id="12" name="object 13"/>
          <p:cNvSpPr/>
          <p:nvPr/>
        </p:nvSpPr>
        <p:spPr>
          <a:xfrm>
            <a:off x="7467636" y="2768153"/>
            <a:ext cx="1613281" cy="765019"/>
          </a:xfrm>
          <a:prstGeom prst="rect">
            <a:avLst/>
          </a:prstGeom>
          <a:blipFill>
            <a:blip r:embed="rId8" cstate="print"/>
            <a:stretch>
              <a:fillRect/>
            </a:stretch>
          </a:blipFill>
        </p:spPr>
        <p:txBody>
          <a:bodyPr wrap="square" lIns="0" tIns="0" rIns="0" bIns="0" rtlCol="0"/>
          <a:lstStyle/>
          <a:p>
            <a:endParaRPr/>
          </a:p>
        </p:txBody>
      </p:sp>
      <p:sp>
        <p:nvSpPr>
          <p:cNvPr id="13" name="object 45"/>
          <p:cNvSpPr/>
          <p:nvPr/>
        </p:nvSpPr>
        <p:spPr>
          <a:xfrm>
            <a:off x="4043958" y="2029671"/>
            <a:ext cx="1881885" cy="838200"/>
          </a:xfrm>
          <a:prstGeom prst="rect">
            <a:avLst/>
          </a:prstGeom>
          <a:blipFill>
            <a:blip r:embed="rId9" cstate="print"/>
            <a:stretch>
              <a:fillRect/>
            </a:stretch>
          </a:blipFill>
        </p:spPr>
        <p:txBody>
          <a:bodyPr wrap="square" lIns="0" tIns="0" rIns="0" bIns="0" rtlCol="0"/>
          <a:lstStyle/>
          <a:p>
            <a:endParaRPr/>
          </a:p>
        </p:txBody>
      </p:sp>
      <p:sp>
        <p:nvSpPr>
          <p:cNvPr id="14" name="object 16">
            <a:extLst>
              <a:ext uri="{FF2B5EF4-FFF2-40B4-BE49-F238E27FC236}">
                <a16:creationId xmlns:a16="http://schemas.microsoft.com/office/drawing/2014/main" id="{1076AE20-99D6-E845-8EC4-538D6F468B80}"/>
              </a:ext>
            </a:extLst>
          </p:cNvPr>
          <p:cNvSpPr/>
          <p:nvPr/>
        </p:nvSpPr>
        <p:spPr>
          <a:xfrm>
            <a:off x="3153972" y="3428999"/>
            <a:ext cx="4800600" cy="626847"/>
          </a:xfrm>
          <a:prstGeom prst="rect">
            <a:avLst/>
          </a:prstGeom>
          <a:blipFill>
            <a:blip r:embed="rId10" cstate="print"/>
            <a:stretch>
              <a:fillRect/>
            </a:stretch>
          </a:blipFill>
        </p:spPr>
        <p:txBody>
          <a:bodyPr wrap="square" lIns="0" tIns="0" rIns="0" bIns="0" rtlCol="0"/>
          <a:lstStyle/>
          <a:p>
            <a:endParaRPr/>
          </a:p>
        </p:txBody>
      </p:sp>
      <p:sp>
        <p:nvSpPr>
          <p:cNvPr id="15" name="object 23">
            <a:extLst>
              <a:ext uri="{FF2B5EF4-FFF2-40B4-BE49-F238E27FC236}">
                <a16:creationId xmlns:a16="http://schemas.microsoft.com/office/drawing/2014/main" id="{FF079F16-01FD-0D47-8FC5-A67D410F12A8}"/>
              </a:ext>
            </a:extLst>
          </p:cNvPr>
          <p:cNvSpPr/>
          <p:nvPr/>
        </p:nvSpPr>
        <p:spPr>
          <a:xfrm>
            <a:off x="3952755" y="4973294"/>
            <a:ext cx="2571115" cy="483628"/>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0742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228599" y="1076445"/>
                <a:ext cx="11797274" cy="5660021"/>
              </a:xfrm>
              <a:prstGeom prst="rect">
                <a:avLst/>
              </a:prstGeom>
            </p:spPr>
            <p:style>
              <a:lnRef idx="2">
                <a:schemeClr val="accent5"/>
              </a:lnRef>
              <a:fillRef idx="1">
                <a:schemeClr val="lt1"/>
              </a:fillRef>
              <a:effectRef idx="0">
                <a:schemeClr val="accent5"/>
              </a:effectRef>
              <a:fontRef idx="minor">
                <a:schemeClr val="dk1"/>
              </a:fontRef>
            </p:style>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114300" indent="0" algn="just">
                  <a:lnSpc>
                    <a:spcPct val="110000"/>
                  </a:lnSpc>
                  <a:buFont typeface="Arial" panose="020B0604020202020204" pitchFamily="34" charset="0"/>
                  <a:buNone/>
                </a:pPr>
                <a:endParaRPr lang="en-US" sz="1800" dirty="0">
                  <a:latin typeface="Arial" panose="020B0604020202020204" pitchFamily="34" charset="0"/>
                  <a:cs typeface="Arial" pitchFamily="34" charset="0"/>
                </a:endParaRPr>
              </a:p>
              <a:p>
                <a:pPr marL="114300" indent="0" algn="just">
                  <a:lnSpc>
                    <a:spcPct val="110000"/>
                  </a:lnSpc>
                  <a:buFont typeface="Arial" panose="020B0604020202020204" pitchFamily="34" charset="0"/>
                  <a:buNone/>
                </a:pPr>
                <a:endParaRPr lang="en-US" sz="1800" dirty="0">
                  <a:latin typeface="Arial" panose="020B0604020202020204" pitchFamily="34" charset="0"/>
                  <a:cs typeface="Arial" pitchFamily="34" charset="0"/>
                </a:endParaRPr>
              </a:p>
              <a:p>
                <a:pPr algn="just">
                  <a:lnSpc>
                    <a:spcPct val="110000"/>
                  </a:lnSpc>
                </a:pPr>
                <a:r>
                  <a:rPr lang="en-US" sz="1800" b="1" dirty="0">
                    <a:solidFill>
                      <a:srgbClr val="0054AA"/>
                    </a:solidFill>
                    <a:latin typeface="Arial" panose="020B0604020202020204" pitchFamily="34" charset="0"/>
                    <a:cs typeface="Arial" panose="020B0604020202020204" pitchFamily="34" charset="0"/>
                  </a:rPr>
                  <a:t>Minor </a:t>
                </a:r>
                <a:r>
                  <a:rPr lang="en-US" sz="1800" b="1" dirty="0">
                    <a:solidFill>
                      <a:srgbClr val="0070C0"/>
                    </a:solidFill>
                    <a:latin typeface="Arial" panose="020B0604020202020204" pitchFamily="34" charset="0"/>
                    <a:cs typeface="Arial" pitchFamily="34" charset="0"/>
                  </a:rPr>
                  <a:t>losses </a:t>
                </a:r>
                <a:r>
                  <a:rPr lang="en-US" sz="1800" dirty="0">
                    <a:latin typeface="Arial" panose="020B0604020202020204" pitchFamily="34" charset="0"/>
                    <a:cs typeface="Arial" pitchFamily="34" charset="0"/>
                  </a:rPr>
                  <a:t>are given by: </a:t>
                </a:r>
              </a:p>
              <a:p>
                <a:pPr marL="0" indent="0" algn="just">
                  <a:lnSpc>
                    <a:spcPct val="110000"/>
                  </a:lnSpc>
                  <a:buFont typeface="Arial" panose="020B0604020202020204" pitchFamily="34" charset="0"/>
                  <a:buNone/>
                </a:pPr>
                <a:endParaRPr lang="en-US" sz="1800" i="1" dirty="0">
                  <a:latin typeface="Arial" panose="020B0604020202020204" pitchFamily="34" charset="0"/>
                  <a:cs typeface="Arial" pitchFamily="34" charset="0"/>
                  <a:sym typeface="Symbol"/>
                </a:endParaRPr>
              </a:p>
              <a:p>
                <a:pPr marL="0" indent="0" algn="just">
                  <a:lnSpc>
                    <a:spcPct val="110000"/>
                  </a:lnSpc>
                  <a:buNone/>
                </a:pPr>
                <a:r>
                  <a:rPr lang="en-US" sz="1800" dirty="0">
                    <a:latin typeface="Arial" panose="020B0604020202020204" pitchFamily="34" charset="0"/>
                    <a:cs typeface="Arial" pitchFamily="34" charset="0"/>
                    <a:sym typeface="Symbol"/>
                  </a:rPr>
                  <a:t>where</a:t>
                </a:r>
                <a:r>
                  <a:rPr lang="en-US" sz="1800" i="1" dirty="0">
                    <a:latin typeface="Arial" panose="020B0604020202020204" pitchFamily="34" charset="0"/>
                    <a:cs typeface="Arial" pitchFamily="34" charset="0"/>
                    <a:sym typeface="Symbol"/>
                  </a:rPr>
                  <a:t> </a:t>
                </a:r>
                <a14:m>
                  <m:oMath xmlns:m="http://schemas.openxmlformats.org/officeDocument/2006/math">
                    <m:sSub>
                      <m:sSubPr>
                        <m:ctrlPr>
                          <a:rPr lang="en-US" sz="1800" i="1">
                            <a:latin typeface="Cambria Math" panose="02040503050406030204" pitchFamily="18" charset="0"/>
                            <a:cs typeface="Arial" pitchFamily="34" charset="0"/>
                          </a:rPr>
                        </m:ctrlPr>
                      </m:sSubPr>
                      <m:e>
                        <m:r>
                          <a:rPr lang="en-US" sz="1800">
                            <a:latin typeface="Cambria Math" panose="02040503050406030204" pitchFamily="18" charset="0"/>
                            <a:cs typeface="Arial" pitchFamily="34" charset="0"/>
                          </a:rPr>
                          <m:t>𝑀</m:t>
                        </m:r>
                      </m:e>
                      <m:sub>
                        <m:r>
                          <a:rPr lang="en-US" sz="1800">
                            <a:latin typeface="Cambria Math" panose="02040503050406030204" pitchFamily="18" charset="0"/>
                            <a:cs typeface="Arial" pitchFamily="34" charset="0"/>
                          </a:rPr>
                          <m:t>𝑙</m:t>
                        </m:r>
                      </m:sub>
                    </m:sSub>
                    <m:d>
                      <m:dPr>
                        <m:begChr m:val="["/>
                        <m:endChr m:val="]"/>
                        <m:ctrlPr>
                          <a:rPr lang="en-US" sz="1800" i="1">
                            <a:latin typeface="Cambria Math" panose="02040503050406030204" pitchFamily="18" charset="0"/>
                            <a:cs typeface="Arial" pitchFamily="34" charset="0"/>
                          </a:rPr>
                        </m:ctrlPr>
                      </m:dPr>
                      <m:e>
                        <m:f>
                          <m:fPr>
                            <m:ctrlPr>
                              <a:rPr lang="en-US" sz="1800" i="1">
                                <a:latin typeface="Cambria Math" panose="02040503050406030204" pitchFamily="18" charset="0"/>
                                <a:cs typeface="Arial" pitchFamily="34" charset="0"/>
                              </a:rPr>
                            </m:ctrlPr>
                          </m:fPr>
                          <m:num>
                            <m:sSup>
                              <m:sSupPr>
                                <m:ctrlPr>
                                  <a:rPr lang="en-US" sz="1800" i="1">
                                    <a:latin typeface="Cambria Math" panose="02040503050406030204" pitchFamily="18" charset="0"/>
                                    <a:cs typeface="Arial" pitchFamily="34" charset="0"/>
                                  </a:rPr>
                                </m:ctrlPr>
                              </m:sSupPr>
                              <m:e>
                                <m:r>
                                  <a:rPr lang="en-US" sz="1800">
                                    <a:latin typeface="Cambria Math" panose="02040503050406030204" pitchFamily="18" charset="0"/>
                                    <a:cs typeface="Arial" pitchFamily="34" charset="0"/>
                                  </a:rPr>
                                  <m:t>𝑠</m:t>
                                </m:r>
                              </m:e>
                              <m:sup>
                                <m:r>
                                  <a:rPr lang="en-US" sz="1800">
                                    <a:latin typeface="Cambria Math" panose="02040503050406030204" pitchFamily="18" charset="0"/>
                                    <a:cs typeface="Arial" pitchFamily="34" charset="0"/>
                                  </a:rPr>
                                  <m:t>2</m:t>
                                </m:r>
                              </m:sup>
                            </m:sSup>
                          </m:num>
                          <m:den>
                            <m:sSup>
                              <m:sSupPr>
                                <m:ctrlPr>
                                  <a:rPr lang="en-US" sz="1800" i="1">
                                    <a:latin typeface="Cambria Math" panose="02040503050406030204" pitchFamily="18" charset="0"/>
                                    <a:cs typeface="Arial" pitchFamily="34" charset="0"/>
                                  </a:rPr>
                                </m:ctrlPr>
                              </m:sSupPr>
                              <m:e>
                                <m:r>
                                  <a:rPr lang="en-US" sz="1800">
                                    <a:latin typeface="Cambria Math" panose="02040503050406030204" pitchFamily="18" charset="0"/>
                                    <a:cs typeface="Arial" pitchFamily="34" charset="0"/>
                                  </a:rPr>
                                  <m:t>𝑚</m:t>
                                </m:r>
                              </m:e>
                              <m:sup>
                                <m:r>
                                  <a:rPr lang="en-US" sz="1800">
                                    <a:latin typeface="Cambria Math" panose="02040503050406030204" pitchFamily="18" charset="0"/>
                                    <a:cs typeface="Arial" pitchFamily="34" charset="0"/>
                                  </a:rPr>
                                  <m:t>5</m:t>
                                </m:r>
                              </m:sup>
                            </m:sSup>
                          </m:den>
                        </m:f>
                        <m:r>
                          <a:rPr lang="en-US" sz="1800">
                            <a:latin typeface="Cambria Math" panose="02040503050406030204" pitchFamily="18" charset="0"/>
                            <a:cs typeface="Arial" pitchFamily="34" charset="0"/>
                          </a:rPr>
                          <m:t> </m:t>
                        </m:r>
                      </m:e>
                    </m:d>
                  </m:oMath>
                </a14:m>
                <a:r>
                  <a:rPr lang="en-US" sz="1800" dirty="0">
                    <a:latin typeface="Arial" pitchFamily="34" charset="0"/>
                    <a:cs typeface="Arial" pitchFamily="34" charset="0"/>
                    <a:sym typeface="Symbol"/>
                  </a:rPr>
                  <a:t> is the </a:t>
                </a:r>
                <a:r>
                  <a:rPr lang="en-US" sz="1800" dirty="0">
                    <a:latin typeface="Arial" pitchFamily="34" charset="0"/>
                    <a:cs typeface="Arial" pitchFamily="34" charset="0"/>
                  </a:rPr>
                  <a:t>hydraulic resistance at the pipe cross-section where obstruction occurs</a:t>
                </a:r>
                <a:endParaRPr lang="en-US" sz="1800" i="1" dirty="0">
                  <a:latin typeface="Arial" panose="020B0604020202020204" pitchFamily="34" charset="0"/>
                  <a:cs typeface="Arial" pitchFamily="34" charset="0"/>
                  <a:sym typeface="Symbol"/>
                </a:endParaRPr>
              </a:p>
              <a:p>
                <a:pPr marL="0" indent="0" algn="just">
                  <a:lnSpc>
                    <a:spcPct val="110000"/>
                  </a:lnSpc>
                  <a:buNone/>
                </a:pPr>
                <a:r>
                  <a:rPr lang="en-US" sz="1800" dirty="0">
                    <a:latin typeface="Arial" panose="020B0604020202020204" pitchFamily="34" charset="0"/>
                    <a:cs typeface="Arial" pitchFamily="34" charset="0"/>
                    <a:sym typeface="Symbol"/>
                  </a:rPr>
                  <a:t>      is the minor loss coefficient, Darcy’s coefficient</a:t>
                </a:r>
                <a:r>
                  <a:rPr lang="vi-VN" sz="1800" dirty="0">
                    <a:latin typeface="Arial" panose="020B0604020202020204" pitchFamily="34" charset="0"/>
                    <a:cs typeface="Arial" pitchFamily="34" charset="0"/>
                  </a:rPr>
                  <a:t>; </a:t>
                </a:r>
                <a:r>
                  <a:rPr lang="en-US" sz="1800" i="1" dirty="0">
                    <a:latin typeface="Arial" panose="020B0604020202020204" pitchFamily="34" charset="0"/>
                    <a:ea typeface="Cambria Math"/>
                    <a:cs typeface="Arial" panose="020B0604020202020204" pitchFamily="34" charset="0"/>
                  </a:rPr>
                  <a:t>v</a:t>
                </a:r>
                <a14:m>
                  <m:oMath xmlns:m="http://schemas.openxmlformats.org/officeDocument/2006/math">
                    <m:r>
                      <a:rPr lang="en-US" sz="1800" i="1" smtClean="0">
                        <a:latin typeface="Cambria Math"/>
                        <a:ea typeface="Cambria Math"/>
                      </a:rPr>
                      <m:t> </m:t>
                    </m:r>
                  </m:oMath>
                </a14:m>
                <a:r>
                  <a:rPr lang="en-US" sz="1800" dirty="0">
                    <a:latin typeface="Arial" panose="020B0604020202020204" pitchFamily="34" charset="0"/>
                    <a:cs typeface="Arial" pitchFamily="34" charset="0"/>
                  </a:rPr>
                  <a:t>is the mean velocity = ratio between volumetric flow rate, </a:t>
                </a:r>
                <a:r>
                  <a:rPr lang="en-US" sz="1800" i="1" dirty="0">
                    <a:latin typeface="Arial" panose="020B0604020202020204" pitchFamily="34" charset="0"/>
                    <a:cs typeface="Arial" pitchFamily="34" charset="0"/>
                  </a:rPr>
                  <a:t>Q</a:t>
                </a:r>
                <a:r>
                  <a:rPr lang="en-US" sz="1800" dirty="0">
                    <a:latin typeface="Arial" panose="020B0604020202020204" pitchFamily="34" charset="0"/>
                    <a:cs typeface="Arial" pitchFamily="34" charset="0"/>
                  </a:rPr>
                  <a:t> [m</a:t>
                </a:r>
                <a:r>
                  <a:rPr lang="en-US" sz="1800" baseline="30000" dirty="0">
                    <a:latin typeface="Arial" panose="020B0604020202020204" pitchFamily="34" charset="0"/>
                    <a:cs typeface="Arial" pitchFamily="34" charset="0"/>
                  </a:rPr>
                  <a:t>3</a:t>
                </a:r>
                <a:r>
                  <a:rPr lang="en-US" sz="1800" dirty="0">
                    <a:latin typeface="Arial" panose="020B0604020202020204" pitchFamily="34" charset="0"/>
                    <a:cs typeface="Arial" pitchFamily="34" charset="0"/>
                  </a:rPr>
                  <a:t>/s] and pipe’s cross sectional area, </a:t>
                </a:r>
                <a:r>
                  <a:rPr lang="en-US" sz="1800" i="1" dirty="0">
                    <a:latin typeface="Arial" panose="020B0604020202020204" pitchFamily="34" charset="0"/>
                    <a:cs typeface="Arial" pitchFamily="34" charset="0"/>
                  </a:rPr>
                  <a:t>A</a:t>
                </a:r>
                <a:r>
                  <a:rPr lang="en-US" sz="1800" dirty="0">
                    <a:latin typeface="Arial" panose="020B0604020202020204" pitchFamily="34" charset="0"/>
                    <a:cs typeface="Arial" pitchFamily="34" charset="0"/>
                  </a:rPr>
                  <a:t> [m</a:t>
                </a:r>
                <a:r>
                  <a:rPr lang="en-US" sz="1800" baseline="30000" dirty="0">
                    <a:latin typeface="Arial" panose="020B0604020202020204" pitchFamily="34" charset="0"/>
                    <a:cs typeface="Arial" pitchFamily="34" charset="0"/>
                  </a:rPr>
                  <a:t>2</a:t>
                </a:r>
                <a:r>
                  <a:rPr lang="en-US" sz="1800" dirty="0">
                    <a:latin typeface="Arial" panose="020B0604020202020204" pitchFamily="34" charset="0"/>
                    <a:cs typeface="Arial" pitchFamily="34" charset="0"/>
                  </a:rPr>
                  <a:t>] (pipe of circular section);</a:t>
                </a:r>
                <a:r>
                  <a:rPr lang="it-IT" sz="1800" dirty="0">
                    <a:latin typeface="Arial" panose="020B0604020202020204" pitchFamily="34" charset="0"/>
                    <a:cs typeface="Arial" pitchFamily="34" charset="0"/>
                  </a:rPr>
                  <a:t> </a:t>
                </a:r>
                <a:r>
                  <a:rPr lang="en-US" sz="1800" i="1" dirty="0">
                    <a:latin typeface="Arial" panose="020B0604020202020204" pitchFamily="34" charset="0"/>
                    <a:cs typeface="Arial" pitchFamily="34" charset="0"/>
                  </a:rPr>
                  <a:t>L</a:t>
                </a:r>
                <a:r>
                  <a:rPr lang="en-US" sz="1800" dirty="0">
                    <a:latin typeface="Arial" panose="020B0604020202020204" pitchFamily="34" charset="0"/>
                    <a:cs typeface="Arial" pitchFamily="34" charset="0"/>
                  </a:rPr>
                  <a:t> is the total length of the pipe between point 1 and 2; </a:t>
                </a:r>
                <a:r>
                  <a:rPr lang="en-US" sz="1800" i="1" dirty="0">
                    <a:latin typeface="Arial" panose="020B0604020202020204" pitchFamily="34" charset="0"/>
                    <a:cs typeface="Arial" pitchFamily="34" charset="0"/>
                  </a:rPr>
                  <a:t>D</a:t>
                </a:r>
                <a:r>
                  <a:rPr lang="en-US" sz="1800" dirty="0">
                    <a:latin typeface="Arial" panose="020B0604020202020204" pitchFamily="34" charset="0"/>
                    <a:cs typeface="Arial" pitchFamily="34" charset="0"/>
                  </a:rPr>
                  <a:t> is the diameter</a:t>
                </a:r>
                <a:r>
                  <a:rPr lang="vi-VN" sz="1800" dirty="0">
                    <a:latin typeface="Arial" panose="020B0604020202020204" pitchFamily="34" charset="0"/>
                    <a:cs typeface="Arial" pitchFamily="34" charset="0"/>
                  </a:rPr>
                  <a:t> </a:t>
                </a:r>
                <a:r>
                  <a:rPr lang="en-US" sz="1800" dirty="0">
                    <a:latin typeface="Arial" panose="020B0604020202020204" pitchFamily="34" charset="0"/>
                    <a:cs typeface="Arial" pitchFamily="34" charset="0"/>
                  </a:rPr>
                  <a:t>of the pipe</a:t>
                </a:r>
                <a:r>
                  <a:rPr lang="vi-VN" sz="1800" dirty="0">
                    <a:latin typeface="Arial" panose="020B0604020202020204" pitchFamily="34" charset="0"/>
                    <a:cs typeface="Arial" pitchFamily="34" charset="0"/>
                  </a:rPr>
                  <a:t>.</a:t>
                </a:r>
              </a:p>
              <a:p>
                <a:pPr marL="0" indent="0" algn="just">
                  <a:lnSpc>
                    <a:spcPct val="110000"/>
                  </a:lnSpc>
                  <a:buNone/>
                </a:pPr>
                <a:endParaRPr lang="vi-VN" sz="1800" dirty="0">
                  <a:latin typeface="Arial" panose="020B0604020202020204" pitchFamily="34" charset="0"/>
                  <a:cs typeface="Arial" pitchFamily="34" charset="0"/>
                </a:endParaRPr>
              </a:p>
              <a:p>
                <a:pPr marL="0" indent="0" algn="just">
                  <a:lnSpc>
                    <a:spcPct val="110000"/>
                  </a:lnSpc>
                  <a:buNone/>
                </a:pPr>
                <a:endParaRPr lang="vi-VN" sz="1800" dirty="0">
                  <a:latin typeface="Arial" panose="020B0604020202020204" pitchFamily="34" charset="0"/>
                  <a:cs typeface="Arial" pitchFamily="34" charset="0"/>
                </a:endParaRPr>
              </a:p>
              <a:p>
                <a:pPr marL="0" indent="0" algn="just">
                  <a:lnSpc>
                    <a:spcPct val="110000"/>
                  </a:lnSpc>
                  <a:buNone/>
                </a:pPr>
                <a:endParaRPr lang="vi-VN" sz="1800" dirty="0">
                  <a:latin typeface="Arial" panose="020B0604020202020204" pitchFamily="34" charset="0"/>
                  <a:cs typeface="Arial" pitchFamily="34" charset="0"/>
                </a:endParaRPr>
              </a:p>
              <a:p>
                <a:pPr marL="0" indent="0" algn="just">
                  <a:lnSpc>
                    <a:spcPct val="110000"/>
                  </a:lnSpc>
                  <a:buNone/>
                </a:pPr>
                <a:r>
                  <a:rPr lang="vi-VN" sz="1800" dirty="0">
                    <a:latin typeface="Arial" panose="020B0604020202020204" pitchFamily="34" charset="0"/>
                    <a:cs typeface="Arial" pitchFamily="34" charset="0"/>
                  </a:rPr>
                  <a:t>with M – total hydraulic resistance of the pipe</a:t>
                </a:r>
                <a:endParaRPr lang="en-US" sz="1800" dirty="0">
                  <a:latin typeface="Arial" panose="020B0604020202020204" pitchFamily="34" charset="0"/>
                  <a:cs typeface="Arial" pitchFamily="34" charset="0"/>
                </a:endParaRPr>
              </a:p>
              <a:p>
                <a:pPr marL="285750" indent="-285750" algn="just"/>
                <a:endParaRPr lang="en-US" sz="1800" dirty="0">
                  <a:latin typeface="Arial" panose="020B0604020202020204" pitchFamily="34" charset="0"/>
                  <a:cs typeface="Arial"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228599" y="1076445"/>
                <a:ext cx="11797274" cy="5660021"/>
              </a:xfrm>
              <a:prstGeom prst="rect">
                <a:avLst/>
              </a:prstGeom>
              <a:blipFill>
                <a:blip r:embed="rId6"/>
                <a:stretch>
                  <a:fillRect l="-430" r="-215"/>
                </a:stretch>
              </a:blipFill>
            </p:spPr>
            <p:txBody>
              <a:bodyPr/>
              <a:lstStyle/>
              <a:p>
                <a:r>
                  <a:rPr lang="ro-RO">
                    <a:noFill/>
                  </a:rPr>
                  <a:t> </a:t>
                </a:r>
              </a:p>
            </p:txBody>
          </p:sp>
        </mc:Fallback>
      </mc:AlternateContent>
      <p:sp>
        <p:nvSpPr>
          <p:cNvPr id="11" name="object 26"/>
          <p:cNvSpPr/>
          <p:nvPr/>
        </p:nvSpPr>
        <p:spPr>
          <a:xfrm>
            <a:off x="3546247" y="1701011"/>
            <a:ext cx="1160246" cy="850125"/>
          </a:xfrm>
          <a:prstGeom prst="rect">
            <a:avLst/>
          </a:prstGeom>
          <a:blipFill>
            <a:blip r:embed="rId7" cstate="print"/>
            <a:stretch>
              <a:fillRect/>
            </a:stretch>
          </a:blipFill>
        </p:spPr>
        <p:txBody>
          <a:bodyPr wrap="square" lIns="0" tIns="0" rIns="0" bIns="0" rtlCol="0"/>
          <a:lstStyle/>
          <a:p>
            <a:endParaRPr/>
          </a:p>
        </p:txBody>
      </p:sp>
      <p:sp>
        <p:nvSpPr>
          <p:cNvPr id="15" name="object 32">
            <a:extLst>
              <a:ext uri="{FF2B5EF4-FFF2-40B4-BE49-F238E27FC236}">
                <a16:creationId xmlns:a16="http://schemas.microsoft.com/office/drawing/2014/main" id="{435F0532-DE1D-F04A-B33B-990F1EC5B2E9}"/>
              </a:ext>
            </a:extLst>
          </p:cNvPr>
          <p:cNvSpPr/>
          <p:nvPr/>
        </p:nvSpPr>
        <p:spPr>
          <a:xfrm>
            <a:off x="5545205" y="1735945"/>
            <a:ext cx="3283712" cy="855700"/>
          </a:xfrm>
          <a:prstGeom prst="rect">
            <a:avLst/>
          </a:prstGeom>
          <a:blipFill>
            <a:blip r:embed="rId8" cstate="print"/>
            <a:stretch>
              <a:fillRect/>
            </a:stretch>
          </a:blipFill>
        </p:spPr>
        <p:txBody>
          <a:bodyPr wrap="square" lIns="0" tIns="0" rIns="0" bIns="0" rtlCol="0"/>
          <a:lstStyle/>
          <a:p>
            <a:endParaRPr/>
          </a:p>
        </p:txBody>
      </p:sp>
      <p:sp>
        <p:nvSpPr>
          <p:cNvPr id="16" name="object 26">
            <a:extLst>
              <a:ext uri="{FF2B5EF4-FFF2-40B4-BE49-F238E27FC236}">
                <a16:creationId xmlns:a16="http://schemas.microsoft.com/office/drawing/2014/main" id="{9AC87201-4310-6D43-BC8F-F8BF10403436}"/>
              </a:ext>
            </a:extLst>
          </p:cNvPr>
          <p:cNvSpPr/>
          <p:nvPr/>
        </p:nvSpPr>
        <p:spPr>
          <a:xfrm>
            <a:off x="381647" y="3411637"/>
            <a:ext cx="219920" cy="439838"/>
          </a:xfrm>
          <a:prstGeom prst="rect">
            <a:avLst/>
          </a:prstGeom>
          <a:blipFill>
            <a:blip r:embed="rId7" cstate="print"/>
            <a:stretch>
              <a:fillRect l="-233968" t="-54931" r="-193607" b="-38350"/>
            </a:stretch>
          </a:blipFill>
        </p:spPr>
        <p:txBody>
          <a:bodyPr wrap="square" lIns="0" tIns="0" rIns="0" bIns="0" rtlCol="0"/>
          <a:lstStyle/>
          <a:p>
            <a:endParaRPr/>
          </a:p>
        </p:txBody>
      </p:sp>
      <p:sp>
        <p:nvSpPr>
          <p:cNvPr id="2" name="Right Arrow 1">
            <a:extLst>
              <a:ext uri="{FF2B5EF4-FFF2-40B4-BE49-F238E27FC236}">
                <a16:creationId xmlns:a16="http://schemas.microsoft.com/office/drawing/2014/main" id="{A35D5995-6B1D-1D46-BB25-11278DF4B46E}"/>
              </a:ext>
            </a:extLst>
          </p:cNvPr>
          <p:cNvSpPr/>
          <p:nvPr/>
        </p:nvSpPr>
        <p:spPr>
          <a:xfrm>
            <a:off x="4934867" y="2024901"/>
            <a:ext cx="393539" cy="196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bject 22">
            <a:extLst>
              <a:ext uri="{FF2B5EF4-FFF2-40B4-BE49-F238E27FC236}">
                <a16:creationId xmlns:a16="http://schemas.microsoft.com/office/drawing/2014/main" id="{F3834F43-A235-4C48-B0CE-DD876CEA118D}"/>
              </a:ext>
            </a:extLst>
          </p:cNvPr>
          <p:cNvSpPr/>
          <p:nvPr/>
        </p:nvSpPr>
        <p:spPr>
          <a:xfrm>
            <a:off x="1987217" y="4561718"/>
            <a:ext cx="1881886" cy="957579"/>
          </a:xfrm>
          <a:prstGeom prst="rect">
            <a:avLst/>
          </a:prstGeom>
          <a:blipFill>
            <a:blip r:embed="rId9" cstate="print"/>
            <a:stretch>
              <a:fillRect/>
            </a:stretch>
          </a:blipFill>
        </p:spPr>
        <p:txBody>
          <a:bodyPr wrap="square" lIns="0" tIns="0" rIns="0" bIns="0" rtlCol="0"/>
          <a:lstStyle/>
          <a:p>
            <a:endParaRPr/>
          </a:p>
        </p:txBody>
      </p:sp>
      <p:grpSp>
        <p:nvGrpSpPr>
          <p:cNvPr id="18" name="object 34">
            <a:extLst>
              <a:ext uri="{FF2B5EF4-FFF2-40B4-BE49-F238E27FC236}">
                <a16:creationId xmlns:a16="http://schemas.microsoft.com/office/drawing/2014/main" id="{147A2CAD-93CE-7C4F-87FA-B85109B751A6}"/>
              </a:ext>
            </a:extLst>
          </p:cNvPr>
          <p:cNvGrpSpPr/>
          <p:nvPr/>
        </p:nvGrpSpPr>
        <p:grpSpPr>
          <a:xfrm>
            <a:off x="3992866" y="4974844"/>
            <a:ext cx="457834" cy="241935"/>
            <a:chOff x="2687066" y="5360542"/>
            <a:chExt cx="457834" cy="241935"/>
          </a:xfrm>
        </p:grpSpPr>
        <p:sp>
          <p:nvSpPr>
            <p:cNvPr id="19" name="object 35">
              <a:extLst>
                <a:ext uri="{FF2B5EF4-FFF2-40B4-BE49-F238E27FC236}">
                  <a16:creationId xmlns:a16="http://schemas.microsoft.com/office/drawing/2014/main" id="{D5D6BB87-E62B-024A-8D56-A3F60335A36A}"/>
                </a:ext>
              </a:extLst>
            </p:cNvPr>
            <p:cNvSpPr/>
            <p:nvPr/>
          </p:nvSpPr>
          <p:spPr>
            <a:xfrm>
              <a:off x="2699766" y="5373242"/>
              <a:ext cx="432434" cy="216535"/>
            </a:xfrm>
            <a:custGeom>
              <a:avLst/>
              <a:gdLst/>
              <a:ahLst/>
              <a:cxnLst/>
              <a:rect l="l" t="t" r="r" b="b"/>
              <a:pathLst>
                <a:path w="432435" h="216535">
                  <a:moveTo>
                    <a:pt x="324103" y="0"/>
                  </a:moveTo>
                  <a:lnTo>
                    <a:pt x="324103" y="53974"/>
                  </a:lnTo>
                  <a:lnTo>
                    <a:pt x="0" y="53974"/>
                  </a:lnTo>
                  <a:lnTo>
                    <a:pt x="0" y="162051"/>
                  </a:lnTo>
                  <a:lnTo>
                    <a:pt x="324103" y="162051"/>
                  </a:lnTo>
                  <a:lnTo>
                    <a:pt x="324103" y="216001"/>
                  </a:lnTo>
                  <a:lnTo>
                    <a:pt x="432053" y="107949"/>
                  </a:lnTo>
                  <a:lnTo>
                    <a:pt x="324103" y="0"/>
                  </a:lnTo>
                  <a:close/>
                </a:path>
              </a:pathLst>
            </a:custGeom>
            <a:solidFill>
              <a:srgbClr val="00BCBC"/>
            </a:solidFill>
          </p:spPr>
          <p:txBody>
            <a:bodyPr wrap="square" lIns="0" tIns="0" rIns="0" bIns="0" rtlCol="0"/>
            <a:lstStyle/>
            <a:p>
              <a:endParaRPr/>
            </a:p>
          </p:txBody>
        </p:sp>
        <p:sp>
          <p:nvSpPr>
            <p:cNvPr id="20" name="object 36">
              <a:extLst>
                <a:ext uri="{FF2B5EF4-FFF2-40B4-BE49-F238E27FC236}">
                  <a16:creationId xmlns:a16="http://schemas.microsoft.com/office/drawing/2014/main" id="{60052D51-C7C4-3847-8EA2-F59D8E690993}"/>
                </a:ext>
              </a:extLst>
            </p:cNvPr>
            <p:cNvSpPr/>
            <p:nvPr/>
          </p:nvSpPr>
          <p:spPr>
            <a:xfrm>
              <a:off x="2699766" y="5373242"/>
              <a:ext cx="432434" cy="216535"/>
            </a:xfrm>
            <a:custGeom>
              <a:avLst/>
              <a:gdLst/>
              <a:ahLst/>
              <a:cxnLst/>
              <a:rect l="l" t="t" r="r" b="b"/>
              <a:pathLst>
                <a:path w="432435" h="216535">
                  <a:moveTo>
                    <a:pt x="0" y="53974"/>
                  </a:moveTo>
                  <a:lnTo>
                    <a:pt x="324103" y="53974"/>
                  </a:lnTo>
                  <a:lnTo>
                    <a:pt x="324103" y="0"/>
                  </a:lnTo>
                  <a:lnTo>
                    <a:pt x="432053" y="107949"/>
                  </a:lnTo>
                  <a:lnTo>
                    <a:pt x="324103" y="216001"/>
                  </a:lnTo>
                  <a:lnTo>
                    <a:pt x="324103" y="162051"/>
                  </a:lnTo>
                  <a:lnTo>
                    <a:pt x="0" y="162051"/>
                  </a:lnTo>
                  <a:lnTo>
                    <a:pt x="0" y="53974"/>
                  </a:lnTo>
                  <a:close/>
                </a:path>
              </a:pathLst>
            </a:custGeom>
            <a:ln w="25400">
              <a:solidFill>
                <a:srgbClr val="000082"/>
              </a:solidFill>
            </a:ln>
          </p:spPr>
          <p:txBody>
            <a:bodyPr wrap="square" lIns="0" tIns="0" rIns="0" bIns="0" rtlCol="0"/>
            <a:lstStyle/>
            <a:p>
              <a:endParaRPr/>
            </a:p>
          </p:txBody>
        </p:sp>
      </p:grpSp>
      <p:sp>
        <p:nvSpPr>
          <p:cNvPr id="21" name="object 29">
            <a:extLst>
              <a:ext uri="{FF2B5EF4-FFF2-40B4-BE49-F238E27FC236}">
                <a16:creationId xmlns:a16="http://schemas.microsoft.com/office/drawing/2014/main" id="{B1ED5437-043E-D447-B848-B2A0ABB389D4}"/>
              </a:ext>
            </a:extLst>
          </p:cNvPr>
          <p:cNvSpPr/>
          <p:nvPr/>
        </p:nvSpPr>
        <p:spPr>
          <a:xfrm>
            <a:off x="4578017" y="4561718"/>
            <a:ext cx="2906649" cy="1042784"/>
          </a:xfrm>
          <a:prstGeom prst="rect">
            <a:avLst/>
          </a:prstGeom>
          <a:blipFill>
            <a:blip r:embed="rId10" cstate="print"/>
            <a:stretch>
              <a:fillRect/>
            </a:stretch>
          </a:blipFill>
        </p:spPr>
        <p:txBody>
          <a:bodyPr wrap="square" lIns="0" tIns="0" rIns="0" bIns="0" rtlCol="0"/>
          <a:lstStyle/>
          <a:p>
            <a:endParaRPr/>
          </a:p>
        </p:txBody>
      </p:sp>
      <p:sp>
        <p:nvSpPr>
          <p:cNvPr id="22" name="object 32">
            <a:extLst>
              <a:ext uri="{FF2B5EF4-FFF2-40B4-BE49-F238E27FC236}">
                <a16:creationId xmlns:a16="http://schemas.microsoft.com/office/drawing/2014/main" id="{6F72E727-EF32-8744-A919-824DEF00DE69}"/>
              </a:ext>
            </a:extLst>
          </p:cNvPr>
          <p:cNvSpPr/>
          <p:nvPr/>
        </p:nvSpPr>
        <p:spPr>
          <a:xfrm>
            <a:off x="8388017" y="4837131"/>
            <a:ext cx="1289050" cy="517359"/>
          </a:xfrm>
          <a:prstGeom prst="rect">
            <a:avLst/>
          </a:prstGeom>
          <a:blipFill>
            <a:blip r:embed="rId11" cstate="print"/>
            <a:stretch>
              <a:fillRect/>
            </a:stretch>
          </a:blipFill>
        </p:spPr>
        <p:txBody>
          <a:bodyPr wrap="square" lIns="0" tIns="0" rIns="0" bIns="0" rtlCol="0"/>
          <a:lstStyle/>
          <a:p>
            <a:endParaRPr/>
          </a:p>
        </p:txBody>
      </p:sp>
      <p:grpSp>
        <p:nvGrpSpPr>
          <p:cNvPr id="23" name="object 37">
            <a:extLst>
              <a:ext uri="{FF2B5EF4-FFF2-40B4-BE49-F238E27FC236}">
                <a16:creationId xmlns:a16="http://schemas.microsoft.com/office/drawing/2014/main" id="{579F5F87-57BF-A545-AE1D-5A76A4702064}"/>
              </a:ext>
            </a:extLst>
          </p:cNvPr>
          <p:cNvGrpSpPr/>
          <p:nvPr/>
        </p:nvGrpSpPr>
        <p:grpSpPr>
          <a:xfrm>
            <a:off x="7732951" y="4970078"/>
            <a:ext cx="457834" cy="241935"/>
            <a:chOff x="6431534" y="5360542"/>
            <a:chExt cx="457834" cy="241935"/>
          </a:xfrm>
        </p:grpSpPr>
        <p:sp>
          <p:nvSpPr>
            <p:cNvPr id="24" name="object 38">
              <a:extLst>
                <a:ext uri="{FF2B5EF4-FFF2-40B4-BE49-F238E27FC236}">
                  <a16:creationId xmlns:a16="http://schemas.microsoft.com/office/drawing/2014/main" id="{39825021-34DA-8A4F-9C3D-E94074C0CFB5}"/>
                </a:ext>
              </a:extLst>
            </p:cNvPr>
            <p:cNvSpPr/>
            <p:nvPr/>
          </p:nvSpPr>
          <p:spPr>
            <a:xfrm>
              <a:off x="6444234" y="5373242"/>
              <a:ext cx="432434" cy="216535"/>
            </a:xfrm>
            <a:custGeom>
              <a:avLst/>
              <a:gdLst/>
              <a:ahLst/>
              <a:cxnLst/>
              <a:rect l="l" t="t" r="r" b="b"/>
              <a:pathLst>
                <a:path w="432434" h="216535">
                  <a:moveTo>
                    <a:pt x="323976" y="0"/>
                  </a:moveTo>
                  <a:lnTo>
                    <a:pt x="323976" y="53974"/>
                  </a:lnTo>
                  <a:lnTo>
                    <a:pt x="0" y="53974"/>
                  </a:lnTo>
                  <a:lnTo>
                    <a:pt x="0" y="162051"/>
                  </a:lnTo>
                  <a:lnTo>
                    <a:pt x="323976" y="162051"/>
                  </a:lnTo>
                  <a:lnTo>
                    <a:pt x="323976" y="216001"/>
                  </a:lnTo>
                  <a:lnTo>
                    <a:pt x="432054" y="107949"/>
                  </a:lnTo>
                  <a:lnTo>
                    <a:pt x="323976" y="0"/>
                  </a:lnTo>
                  <a:close/>
                </a:path>
              </a:pathLst>
            </a:custGeom>
            <a:solidFill>
              <a:srgbClr val="00BCBC"/>
            </a:solidFill>
          </p:spPr>
          <p:txBody>
            <a:bodyPr wrap="square" lIns="0" tIns="0" rIns="0" bIns="0" rtlCol="0"/>
            <a:lstStyle/>
            <a:p>
              <a:endParaRPr/>
            </a:p>
          </p:txBody>
        </p:sp>
        <p:sp>
          <p:nvSpPr>
            <p:cNvPr id="25" name="object 39">
              <a:extLst>
                <a:ext uri="{FF2B5EF4-FFF2-40B4-BE49-F238E27FC236}">
                  <a16:creationId xmlns:a16="http://schemas.microsoft.com/office/drawing/2014/main" id="{7BFB26B5-F1E7-C744-B037-FEE7E5F96F50}"/>
                </a:ext>
              </a:extLst>
            </p:cNvPr>
            <p:cNvSpPr/>
            <p:nvPr/>
          </p:nvSpPr>
          <p:spPr>
            <a:xfrm>
              <a:off x="6444234" y="5373242"/>
              <a:ext cx="432434" cy="216535"/>
            </a:xfrm>
            <a:custGeom>
              <a:avLst/>
              <a:gdLst/>
              <a:ahLst/>
              <a:cxnLst/>
              <a:rect l="l" t="t" r="r" b="b"/>
              <a:pathLst>
                <a:path w="432434" h="216535">
                  <a:moveTo>
                    <a:pt x="0" y="53974"/>
                  </a:moveTo>
                  <a:lnTo>
                    <a:pt x="323976" y="53974"/>
                  </a:lnTo>
                  <a:lnTo>
                    <a:pt x="323976" y="0"/>
                  </a:lnTo>
                  <a:lnTo>
                    <a:pt x="432054" y="107949"/>
                  </a:lnTo>
                  <a:lnTo>
                    <a:pt x="323976" y="216001"/>
                  </a:lnTo>
                  <a:lnTo>
                    <a:pt x="323976" y="162051"/>
                  </a:lnTo>
                  <a:lnTo>
                    <a:pt x="0" y="162051"/>
                  </a:lnTo>
                  <a:lnTo>
                    <a:pt x="0" y="53974"/>
                  </a:lnTo>
                  <a:close/>
                </a:path>
              </a:pathLst>
            </a:custGeom>
            <a:ln w="25400">
              <a:solidFill>
                <a:srgbClr val="000082"/>
              </a:solidFill>
            </a:ln>
          </p:spPr>
          <p:txBody>
            <a:bodyPr wrap="square" lIns="0" tIns="0" rIns="0" bIns="0" rtlCol="0"/>
            <a:lstStyle/>
            <a:p>
              <a:endParaRPr/>
            </a:p>
          </p:txBody>
        </p:sp>
      </p:grpSp>
    </p:spTree>
    <p:extLst>
      <p:ext uri="{BB962C8B-B14F-4D97-AF65-F5344CB8AC3E}">
        <p14:creationId xmlns:p14="http://schemas.microsoft.com/office/powerpoint/2010/main" val="2908411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3" name="Title 2">
            <a:extLst>
              <a:ext uri="{FF2B5EF4-FFF2-40B4-BE49-F238E27FC236}">
                <a16:creationId xmlns:a16="http://schemas.microsoft.com/office/drawing/2014/main" id="{ACD161F6-6FD4-9F48-9CB9-DFD97DA47DBD}"/>
              </a:ext>
            </a:extLst>
          </p:cNvPr>
          <p:cNvSpPr>
            <a:spLocks noGrp="1"/>
          </p:cNvSpPr>
          <p:nvPr>
            <p:ph type="title"/>
          </p:nvPr>
        </p:nvSpPr>
        <p:spPr>
          <a:xfrm>
            <a:off x="734993" y="81024"/>
            <a:ext cx="10596622" cy="844951"/>
          </a:xfrm>
        </p:spPr>
        <p:txBody>
          <a:bodyPr>
            <a:noAutofit/>
          </a:bodyPr>
          <a:lstStyle/>
          <a:p>
            <a:pPr algn="ctr">
              <a:lnSpc>
                <a:spcPct val="100000"/>
              </a:lnSpc>
            </a:pPr>
            <a:r>
              <a:rPr lang="ro-RO" sz="1800" dirty="0" err="1">
                <a:solidFill>
                  <a:schemeClr val="tx1"/>
                </a:solidFill>
              </a:rPr>
              <a:t>Athens</a:t>
            </a:r>
            <a:r>
              <a:rPr lang="ro-RO" sz="1800" dirty="0">
                <a:solidFill>
                  <a:schemeClr val="tx1"/>
                </a:solidFill>
              </a:rPr>
              <a:t> UPB 012 - </a:t>
            </a:r>
            <a:r>
              <a:rPr lang="en-US" sz="1800" b="1" dirty="0">
                <a:solidFill>
                  <a:schemeClr val="tx1"/>
                </a:solidFill>
              </a:rPr>
              <a:t>Water quality monitoring and control in distribution networks</a:t>
            </a:r>
            <a:r>
              <a:rPr lang="ro-RO" sz="1800" dirty="0">
                <a:solidFill>
                  <a:schemeClr val="tx1"/>
                </a:solidFill>
              </a:rPr>
              <a:t> </a:t>
            </a:r>
          </a:p>
        </p:txBody>
      </p:sp>
      <p:pic>
        <p:nvPicPr>
          <p:cNvPr id="6" name="Picture 5" descr="sigla">
            <a:extLst>
              <a:ext uri="{FF2B5EF4-FFF2-40B4-BE49-F238E27FC236}">
                <a16:creationId xmlns:a16="http://schemas.microsoft.com/office/drawing/2014/main" id="{95DA4E7A-A516-5A4D-A153-22BFD6AA1A4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50157" y="81024"/>
            <a:ext cx="984161" cy="972272"/>
          </a:xfrm>
          <a:prstGeom prst="rect">
            <a:avLst/>
          </a:prstGeom>
          <a:noFill/>
          <a:ln>
            <a:noFill/>
          </a:ln>
        </p:spPr>
      </p:pic>
      <p:pic>
        <p:nvPicPr>
          <p:cNvPr id="7" name="Picture 6" descr="Sigla Energeticii_blue 30-55-115 yellow 255-255-50">
            <a:extLst>
              <a:ext uri="{FF2B5EF4-FFF2-40B4-BE49-F238E27FC236}">
                <a16:creationId xmlns:a16="http://schemas.microsoft.com/office/drawing/2014/main" id="{33F21B16-40B5-4F44-AA11-D49274BC872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041712" y="104173"/>
            <a:ext cx="984161" cy="972272"/>
          </a:xfrm>
          <a:prstGeom prst="rect">
            <a:avLst/>
          </a:prstGeom>
          <a:noFill/>
          <a:ln>
            <a:noFill/>
          </a:ln>
        </p:spPr>
      </p:pic>
      <mc:AlternateContent xmlns:mc="http://schemas.openxmlformats.org/markup-compatibility/2006" xmlns:a14="http://schemas.microsoft.com/office/drawing/2010/main">
        <mc:Choice Requires="a14">
          <p:sp>
            <p:nvSpPr>
              <p:cNvPr id="9" name="Content Placeholder 2"/>
              <p:cNvSpPr txBox="1">
                <a:spLocks/>
              </p:cNvSpPr>
              <p:nvPr/>
            </p:nvSpPr>
            <p:spPr>
              <a:xfrm>
                <a:off x="228599" y="1134320"/>
                <a:ext cx="11797273" cy="5479840"/>
              </a:xfrm>
              <a:prstGeom prst="rect">
                <a:avLst/>
              </a:prstGeo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lnSpc>
                    <a:spcPct val="150000"/>
                  </a:lnSpc>
                  <a:buFont typeface="Arial" panose="020B0604020202020204" pitchFamily="34" charset="0"/>
                  <a:buNone/>
                </a:pPr>
                <a:r>
                  <a:rPr lang="vi-VN" sz="1800" b="1" dirty="0">
                    <a:solidFill>
                      <a:srgbClr val="0070C0"/>
                    </a:solidFill>
                    <a:latin typeface="Arial" pitchFamily="34" charset="0"/>
                    <a:cs typeface="Arial" pitchFamily="34" charset="0"/>
                  </a:rPr>
                  <a:t>Darcy</a:t>
                </a:r>
                <a:r>
                  <a:rPr lang="en-US" sz="1800" b="1" dirty="0">
                    <a:solidFill>
                      <a:srgbClr val="0070C0"/>
                    </a:solidFill>
                    <a:latin typeface="Arial" pitchFamily="34" charset="0"/>
                    <a:cs typeface="Arial" pitchFamily="34" charset="0"/>
                  </a:rPr>
                  <a:t>’s coefficient</a:t>
                </a:r>
                <a:r>
                  <a:rPr lang="vi-VN" sz="1800" b="1" dirty="0">
                    <a:solidFill>
                      <a:srgbClr val="0070C0"/>
                    </a:solidFill>
                    <a:latin typeface="Arial" pitchFamily="34" charset="0"/>
                    <a:cs typeface="Arial" pitchFamily="34" charset="0"/>
                  </a:rPr>
                  <a:t> </a:t>
                </a:r>
                <a:r>
                  <a:rPr lang="en-US" sz="1800" dirty="0">
                    <a:latin typeface="Arial" pitchFamily="34" charset="0"/>
                    <a:cs typeface="Arial" pitchFamily="34" charset="0"/>
                  </a:rPr>
                  <a:t>depends on the flow regime given by Reynolds number:</a:t>
                </a: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marL="0" indent="0">
                  <a:lnSpc>
                    <a:spcPct val="150000"/>
                  </a:lnSpc>
                  <a:buFont typeface="Arial" panose="020B0604020202020204" pitchFamily="34" charset="0"/>
                  <a:buNone/>
                </a:pPr>
                <a:endParaRPr lang="en-US" sz="1800" dirty="0">
                  <a:latin typeface="Arial" pitchFamily="34" charset="0"/>
                  <a:cs typeface="Arial" pitchFamily="34" charset="0"/>
                </a:endParaRPr>
              </a:p>
              <a:p>
                <a:pPr>
                  <a:lnSpc>
                    <a:spcPct val="150000"/>
                  </a:lnSpc>
                </a:pPr>
                <a:r>
                  <a:rPr lang="en-US" sz="1800" dirty="0">
                    <a:latin typeface="Arial" pitchFamily="34" charset="0"/>
                    <a:cs typeface="Arial" pitchFamily="34" charset="0"/>
                  </a:rPr>
                  <a:t>Laminar flow: </a:t>
                </a:r>
                <a14:m>
                  <m:oMath xmlns:m="http://schemas.openxmlformats.org/officeDocument/2006/math">
                    <m:r>
                      <a:rPr lang="en-US" sz="1800" b="1" smtClean="0">
                        <a:solidFill>
                          <a:srgbClr val="00B050"/>
                        </a:solidFill>
                        <a:latin typeface="Cambria Math"/>
                        <a:ea typeface="Cambria Math"/>
                        <a:cs typeface="Arial" pitchFamily="34" charset="0"/>
                      </a:rPr>
                      <m:t>𝐑𝐞</m:t>
                    </m:r>
                    <m:r>
                      <a:rPr lang="en-US" sz="1800" b="1" i="1" smtClean="0">
                        <a:solidFill>
                          <a:srgbClr val="00B050"/>
                        </a:solidFill>
                        <a:latin typeface="Cambria Math"/>
                        <a:ea typeface="Cambria Math"/>
                        <a:cs typeface="Arial" pitchFamily="34" charset="0"/>
                      </a:rPr>
                      <m:t>≤</m:t>
                    </m:r>
                    <m:r>
                      <a:rPr lang="en-US" sz="1800" b="1" smtClean="0">
                        <a:solidFill>
                          <a:srgbClr val="00B050"/>
                        </a:solidFill>
                        <a:latin typeface="Cambria Math"/>
                        <a:ea typeface="Cambria Math"/>
                        <a:cs typeface="Arial" pitchFamily="34" charset="0"/>
                      </a:rPr>
                      <m:t>𝟐𝟑𝟎𝟎</m:t>
                    </m:r>
                    <m:r>
                      <a:rPr lang="en-US" sz="1800" b="1" smtClean="0">
                        <a:solidFill>
                          <a:srgbClr val="00B050"/>
                        </a:solidFill>
                        <a:latin typeface="Cambria Math"/>
                        <a:ea typeface="Cambria Math"/>
                        <a:cs typeface="Arial" pitchFamily="34" charset="0"/>
                      </a:rPr>
                      <m:t>, </m:t>
                    </m:r>
                    <m:r>
                      <a:rPr lang="en-US" sz="1800" b="1" i="1">
                        <a:solidFill>
                          <a:srgbClr val="00B050"/>
                        </a:solidFill>
                        <a:latin typeface="Cambria Math"/>
                        <a:ea typeface="Cambria Math"/>
                        <a:cs typeface="Arial" pitchFamily="34" charset="0"/>
                      </a:rPr>
                      <m:t>𝛌</m:t>
                    </m:r>
                    <m:r>
                      <a:rPr lang="en-US" sz="1800" b="1" i="1" smtClean="0">
                        <a:solidFill>
                          <a:srgbClr val="00B050"/>
                        </a:solidFill>
                        <a:latin typeface="Cambria Math"/>
                        <a:ea typeface="Cambria Math"/>
                        <a:cs typeface="Arial" pitchFamily="34" charset="0"/>
                      </a:rPr>
                      <m:t>=</m:t>
                    </m:r>
                    <m:r>
                      <a:rPr lang="en-US" sz="1800" b="1" i="1" smtClean="0">
                        <a:solidFill>
                          <a:srgbClr val="00B050"/>
                        </a:solidFill>
                        <a:latin typeface="Cambria Math"/>
                        <a:ea typeface="Cambria Math"/>
                        <a:cs typeface="Arial" pitchFamily="34" charset="0"/>
                      </a:rPr>
                      <m:t>𝒇</m:t>
                    </m:r>
                    <m:d>
                      <m:dPr>
                        <m:ctrlPr>
                          <a:rPr lang="en-US" sz="1800" b="1" i="1" smtClean="0">
                            <a:solidFill>
                              <a:srgbClr val="00B050"/>
                            </a:solidFill>
                            <a:latin typeface="Cambria Math" panose="02040503050406030204" pitchFamily="18" charset="0"/>
                            <a:ea typeface="Cambria Math"/>
                            <a:cs typeface="Arial" pitchFamily="34" charset="0"/>
                          </a:rPr>
                        </m:ctrlPr>
                      </m:dPr>
                      <m:e>
                        <m:r>
                          <a:rPr lang="en-US" sz="1800" b="1" i="1" smtClean="0">
                            <a:solidFill>
                              <a:srgbClr val="00B050"/>
                            </a:solidFill>
                            <a:latin typeface="Cambria Math"/>
                            <a:ea typeface="Cambria Math"/>
                            <a:cs typeface="Arial" pitchFamily="34" charset="0"/>
                          </a:rPr>
                          <m:t>𝑹𝒆</m:t>
                        </m:r>
                      </m:e>
                    </m:d>
                    <m:r>
                      <a:rPr lang="en-US" sz="1800" b="1" i="1" smtClean="0">
                        <a:solidFill>
                          <a:srgbClr val="00B050"/>
                        </a:solidFill>
                        <a:latin typeface="Cambria Math"/>
                        <a:ea typeface="Cambria Math"/>
                        <a:cs typeface="Arial" pitchFamily="34" charset="0"/>
                      </a:rPr>
                      <m:t>,  </m:t>
                    </m:r>
                    <m:r>
                      <a:rPr lang="en-US" sz="1800" b="1" i="1">
                        <a:solidFill>
                          <a:srgbClr val="00B050"/>
                        </a:solidFill>
                        <a:latin typeface="Cambria Math"/>
                        <a:ea typeface="Cambria Math"/>
                        <a:cs typeface="Arial" pitchFamily="34" charset="0"/>
                      </a:rPr>
                      <m:t>𝛌</m:t>
                    </m:r>
                    <m:r>
                      <a:rPr lang="en-US" sz="1800" b="1" i="1">
                        <a:solidFill>
                          <a:srgbClr val="00B050"/>
                        </a:solidFill>
                        <a:latin typeface="Cambria Math"/>
                        <a:ea typeface="Cambria Math"/>
                        <a:cs typeface="Arial" pitchFamily="34" charset="0"/>
                      </a:rPr>
                      <m:t>=</m:t>
                    </m:r>
                    <m:f>
                      <m:fPr>
                        <m:ctrlPr>
                          <a:rPr lang="en-US" sz="1800" b="1" i="1" smtClean="0">
                            <a:solidFill>
                              <a:srgbClr val="00B050"/>
                            </a:solidFill>
                            <a:latin typeface="Cambria Math" panose="02040503050406030204" pitchFamily="18" charset="0"/>
                            <a:cs typeface="Arial" pitchFamily="34" charset="0"/>
                          </a:rPr>
                        </m:ctrlPr>
                      </m:fPr>
                      <m:num>
                        <m:r>
                          <a:rPr lang="en-US" sz="1800" b="1" i="1" smtClean="0">
                            <a:solidFill>
                              <a:srgbClr val="00B050"/>
                            </a:solidFill>
                            <a:latin typeface="Cambria Math"/>
                            <a:cs typeface="Arial" pitchFamily="34" charset="0"/>
                          </a:rPr>
                          <m:t>𝟔𝟒</m:t>
                        </m:r>
                      </m:num>
                      <m:den>
                        <m:r>
                          <a:rPr lang="en-US" sz="1800" b="1" i="1" smtClean="0">
                            <a:solidFill>
                              <a:srgbClr val="00B050"/>
                            </a:solidFill>
                            <a:latin typeface="Cambria Math"/>
                            <a:cs typeface="Arial" pitchFamily="34" charset="0"/>
                          </a:rPr>
                          <m:t>𝑹𝒆</m:t>
                        </m:r>
                      </m:den>
                    </m:f>
                  </m:oMath>
                </a14:m>
                <a:r>
                  <a:rPr lang="en-US" b="1" dirty="0">
                    <a:solidFill>
                      <a:srgbClr val="00B050"/>
                    </a:solidFill>
                    <a:latin typeface="Arial" pitchFamily="34" charset="0"/>
                    <a:cs typeface="Arial" pitchFamily="34" charset="0"/>
                  </a:rPr>
                  <a:t> </a:t>
                </a:r>
              </a:p>
              <a:p>
                <a:pPr>
                  <a:lnSpc>
                    <a:spcPct val="150000"/>
                  </a:lnSpc>
                </a:pPr>
                <a:r>
                  <a:rPr lang="en-US" sz="1800" dirty="0">
                    <a:latin typeface="Arial" pitchFamily="34" charset="0"/>
                    <a:cs typeface="Arial" pitchFamily="34" charset="0"/>
                  </a:rPr>
                  <a:t>Laminar – turbulent </a:t>
                </a:r>
                <a:r>
                  <a:rPr lang="en-US" sz="1800" dirty="0" err="1">
                    <a:latin typeface="Arial" pitchFamily="34" charset="0"/>
                    <a:cs typeface="Arial" pitchFamily="34" charset="0"/>
                  </a:rPr>
                  <a:t>tranzition</a:t>
                </a:r>
                <a:r>
                  <a:rPr lang="en-US" sz="1800" dirty="0">
                    <a:latin typeface="Arial" pitchFamily="34" charset="0"/>
                    <a:cs typeface="Arial" pitchFamily="34" charset="0"/>
                  </a:rPr>
                  <a:t>: </a:t>
                </a:r>
                <a14:m>
                  <m:oMath xmlns:m="http://schemas.openxmlformats.org/officeDocument/2006/math">
                    <m:r>
                      <a:rPr lang="en-US" sz="1800" b="1" smtClean="0">
                        <a:solidFill>
                          <a:srgbClr val="00B050"/>
                        </a:solidFill>
                        <a:latin typeface="Cambria Math"/>
                        <a:ea typeface="Cambria Math"/>
                        <a:cs typeface="Arial" pitchFamily="34" charset="0"/>
                      </a:rPr>
                      <m:t>𝟐𝟑𝟎𝟎</m:t>
                    </m:r>
                    <m:r>
                      <a:rPr lang="en-US" sz="1800" b="1" smtClean="0">
                        <a:solidFill>
                          <a:srgbClr val="00B050"/>
                        </a:solidFill>
                        <a:latin typeface="Cambria Math"/>
                        <a:ea typeface="Cambria Math"/>
                        <a:cs typeface="Arial" pitchFamily="34" charset="0"/>
                      </a:rPr>
                      <m:t>&lt;</m:t>
                    </m:r>
                    <m:r>
                      <a:rPr lang="en-US" sz="1800" b="1" smtClean="0">
                        <a:solidFill>
                          <a:srgbClr val="00B050"/>
                        </a:solidFill>
                        <a:latin typeface="Cambria Math"/>
                        <a:ea typeface="Cambria Math"/>
                        <a:cs typeface="Arial" pitchFamily="34" charset="0"/>
                      </a:rPr>
                      <m:t>𝐑𝐞</m:t>
                    </m:r>
                    <m:r>
                      <a:rPr lang="en-US" sz="1800" b="1" smtClean="0">
                        <a:solidFill>
                          <a:srgbClr val="00B050"/>
                        </a:solidFill>
                        <a:latin typeface="Cambria Math"/>
                        <a:ea typeface="Cambria Math"/>
                        <a:cs typeface="Arial" pitchFamily="34" charset="0"/>
                      </a:rPr>
                      <m:t>&lt;</m:t>
                    </m:r>
                    <m:r>
                      <a:rPr lang="en-US" sz="1800" b="1" smtClean="0">
                        <a:solidFill>
                          <a:srgbClr val="00B050"/>
                        </a:solidFill>
                        <a:latin typeface="Cambria Math"/>
                        <a:ea typeface="Cambria Math"/>
                        <a:cs typeface="Arial" pitchFamily="34" charset="0"/>
                      </a:rPr>
                      <m:t>𝟒𝟎𝟎𝟎</m:t>
                    </m:r>
                    <m:r>
                      <a:rPr lang="en-US" sz="1800" b="1" smtClean="0">
                        <a:solidFill>
                          <a:srgbClr val="00B050"/>
                        </a:solidFill>
                        <a:latin typeface="Cambria Math"/>
                        <a:ea typeface="Cambria Math"/>
                        <a:cs typeface="Arial" pitchFamily="34" charset="0"/>
                      </a:rPr>
                      <m:t>, </m:t>
                    </m:r>
                    <m:r>
                      <a:rPr lang="en-US" sz="1800" b="1" i="1">
                        <a:solidFill>
                          <a:srgbClr val="00B050"/>
                        </a:solidFill>
                        <a:latin typeface="Cambria Math"/>
                        <a:ea typeface="Cambria Math"/>
                        <a:cs typeface="Arial" pitchFamily="34" charset="0"/>
                      </a:rPr>
                      <m:t>𝝀</m:t>
                    </m:r>
                    <m:r>
                      <a:rPr lang="en-US" sz="1800" b="1" i="1">
                        <a:solidFill>
                          <a:srgbClr val="00B050"/>
                        </a:solidFill>
                        <a:latin typeface="Cambria Math"/>
                        <a:ea typeface="Cambria Math"/>
                        <a:cs typeface="Arial" pitchFamily="34" charset="0"/>
                      </a:rPr>
                      <m:t>=</m:t>
                    </m:r>
                    <m:r>
                      <a:rPr lang="en-US" sz="1800" b="1" i="1">
                        <a:solidFill>
                          <a:srgbClr val="00B050"/>
                        </a:solidFill>
                        <a:latin typeface="Cambria Math"/>
                        <a:ea typeface="Cambria Math"/>
                        <a:cs typeface="Arial" pitchFamily="34" charset="0"/>
                      </a:rPr>
                      <m:t>𝒇</m:t>
                    </m:r>
                    <m:d>
                      <m:dPr>
                        <m:ctrlPr>
                          <a:rPr lang="en-US" sz="1800" b="1" i="1">
                            <a:solidFill>
                              <a:srgbClr val="00B050"/>
                            </a:solidFill>
                            <a:latin typeface="Cambria Math" panose="02040503050406030204" pitchFamily="18" charset="0"/>
                            <a:ea typeface="Cambria Math"/>
                            <a:cs typeface="Arial" pitchFamily="34" charset="0"/>
                          </a:rPr>
                        </m:ctrlPr>
                      </m:dPr>
                      <m:e>
                        <m:r>
                          <a:rPr lang="en-US" sz="1800" b="1" i="1">
                            <a:solidFill>
                              <a:srgbClr val="00B050"/>
                            </a:solidFill>
                            <a:latin typeface="Cambria Math"/>
                            <a:ea typeface="Cambria Math"/>
                            <a:cs typeface="Arial" pitchFamily="34" charset="0"/>
                          </a:rPr>
                          <m:t>𝑹𝒆</m:t>
                        </m:r>
                        <m:r>
                          <a:rPr lang="en-US" sz="1800" b="1" i="1" smtClean="0">
                            <a:solidFill>
                              <a:srgbClr val="00B050"/>
                            </a:solidFill>
                            <a:latin typeface="Cambria Math"/>
                            <a:ea typeface="Cambria Math"/>
                            <a:cs typeface="Arial" pitchFamily="34" charset="0"/>
                          </a:rPr>
                          <m:t>, </m:t>
                        </m:r>
                        <m:r>
                          <a:rPr lang="en-US" sz="1800" b="1" i="1" smtClean="0">
                            <a:solidFill>
                              <a:srgbClr val="00B050"/>
                            </a:solidFill>
                            <a:latin typeface="Cambria Math"/>
                            <a:ea typeface="Cambria Math"/>
                            <a:cs typeface="Arial" pitchFamily="34" charset="0"/>
                          </a:rPr>
                          <m:t>𝒌</m:t>
                        </m:r>
                        <m:r>
                          <a:rPr lang="en-US" sz="1800" b="1" i="1" smtClean="0">
                            <a:solidFill>
                              <a:srgbClr val="00B050"/>
                            </a:solidFill>
                            <a:latin typeface="Cambria Math"/>
                            <a:ea typeface="Cambria Math"/>
                            <a:cs typeface="Arial" pitchFamily="34" charset="0"/>
                          </a:rPr>
                          <m:t>/</m:t>
                        </m:r>
                        <m:r>
                          <a:rPr lang="en-US" sz="1800" b="1" i="1" smtClean="0">
                            <a:solidFill>
                              <a:srgbClr val="00B050"/>
                            </a:solidFill>
                            <a:latin typeface="Cambria Math"/>
                            <a:ea typeface="Cambria Math"/>
                            <a:cs typeface="Arial" pitchFamily="34" charset="0"/>
                          </a:rPr>
                          <m:t>𝑫</m:t>
                        </m:r>
                      </m:e>
                    </m:d>
                  </m:oMath>
                </a14:m>
                <a:endParaRPr lang="en-US" sz="2000" b="1" dirty="0">
                  <a:latin typeface="Arial" pitchFamily="34" charset="0"/>
                  <a:cs typeface="Arial" pitchFamily="34" charset="0"/>
                </a:endParaRPr>
              </a:p>
              <a:p>
                <a:pPr>
                  <a:lnSpc>
                    <a:spcPct val="150000"/>
                  </a:lnSpc>
                </a:pPr>
                <a:r>
                  <a:rPr lang="en-US" sz="1800" dirty="0">
                    <a:latin typeface="Arial" pitchFamily="34" charset="0"/>
                    <a:cs typeface="Arial" pitchFamily="34" charset="0"/>
                  </a:rPr>
                  <a:t>Turbulent flow: </a:t>
                </a:r>
                <a14:m>
                  <m:oMath xmlns:m="http://schemas.openxmlformats.org/officeDocument/2006/math">
                    <m:r>
                      <a:rPr lang="en-US" sz="1800" b="1" smtClean="0">
                        <a:solidFill>
                          <a:srgbClr val="00B050"/>
                        </a:solidFill>
                        <a:latin typeface="Cambria Math"/>
                        <a:ea typeface="Cambria Math"/>
                      </a:rPr>
                      <m:t>𝐑𝐞</m:t>
                    </m:r>
                    <m:r>
                      <a:rPr lang="en-US" sz="1800" b="1" smtClean="0">
                        <a:solidFill>
                          <a:srgbClr val="00B050"/>
                        </a:solidFill>
                        <a:latin typeface="Cambria Math"/>
                        <a:ea typeface="Cambria Math"/>
                      </a:rPr>
                      <m:t>&gt;</m:t>
                    </m:r>
                    <m:r>
                      <a:rPr lang="en-US" sz="1800" b="1" smtClean="0">
                        <a:solidFill>
                          <a:srgbClr val="00B050"/>
                        </a:solidFill>
                        <a:latin typeface="Cambria Math"/>
                        <a:ea typeface="Cambria Math"/>
                      </a:rPr>
                      <m:t>𝟑𝟓𝟎𝟎</m:t>
                    </m:r>
                    <m:r>
                      <a:rPr lang="en-US" sz="1800" b="1" smtClean="0">
                        <a:solidFill>
                          <a:srgbClr val="00B050"/>
                        </a:solidFill>
                        <a:latin typeface="Cambria Math"/>
                        <a:ea typeface="Cambria Math"/>
                      </a:rPr>
                      <m:t>, </m:t>
                    </m:r>
                    <m:r>
                      <a:rPr lang="en-US" sz="1800" b="1" i="1" smtClean="0">
                        <a:solidFill>
                          <a:srgbClr val="00B050"/>
                        </a:solidFill>
                        <a:latin typeface="Cambria Math"/>
                        <a:ea typeface="Cambria Math"/>
                      </a:rPr>
                      <m:t>𝝀</m:t>
                    </m:r>
                    <m:r>
                      <a:rPr lang="en-US" sz="1800" b="1" i="1" smtClean="0">
                        <a:solidFill>
                          <a:srgbClr val="00B050"/>
                        </a:solidFill>
                        <a:latin typeface="Cambria Math"/>
                        <a:ea typeface="Cambria Math"/>
                      </a:rPr>
                      <m:t>=</m:t>
                    </m:r>
                    <m:r>
                      <a:rPr lang="en-US" sz="1800" b="1" i="1" smtClean="0">
                        <a:solidFill>
                          <a:srgbClr val="00B050"/>
                        </a:solidFill>
                        <a:latin typeface="Cambria Math"/>
                        <a:ea typeface="Cambria Math"/>
                      </a:rPr>
                      <m:t>𝒇</m:t>
                    </m:r>
                    <m:d>
                      <m:dPr>
                        <m:ctrlPr>
                          <a:rPr lang="en-US" sz="1800" b="1" i="1" smtClean="0">
                            <a:solidFill>
                              <a:srgbClr val="00B050"/>
                            </a:solidFill>
                            <a:latin typeface="Cambria Math" panose="02040503050406030204" pitchFamily="18" charset="0"/>
                            <a:ea typeface="Cambria Math"/>
                          </a:rPr>
                        </m:ctrlPr>
                      </m:dPr>
                      <m:e>
                        <m:f>
                          <m:fPr>
                            <m:ctrlPr>
                              <a:rPr lang="en-US" sz="1800" b="1" i="1" smtClean="0">
                                <a:solidFill>
                                  <a:srgbClr val="00B050"/>
                                </a:solidFill>
                                <a:latin typeface="Cambria Math" panose="02040503050406030204" pitchFamily="18" charset="0"/>
                                <a:ea typeface="Cambria Math"/>
                              </a:rPr>
                            </m:ctrlPr>
                          </m:fPr>
                          <m:num>
                            <m:r>
                              <a:rPr lang="en-US" sz="1800" b="1" i="1" smtClean="0">
                                <a:solidFill>
                                  <a:srgbClr val="00B050"/>
                                </a:solidFill>
                                <a:latin typeface="Cambria Math"/>
                                <a:ea typeface="Cambria Math"/>
                              </a:rPr>
                              <m:t>𝒌</m:t>
                            </m:r>
                          </m:num>
                          <m:den>
                            <m:r>
                              <a:rPr lang="en-US" sz="1800" b="1" i="1" smtClean="0">
                                <a:solidFill>
                                  <a:srgbClr val="00B050"/>
                                </a:solidFill>
                                <a:latin typeface="Cambria Math"/>
                                <a:ea typeface="Cambria Math"/>
                              </a:rPr>
                              <m:t>𝑫</m:t>
                            </m:r>
                          </m:den>
                        </m:f>
                      </m:e>
                    </m:d>
                  </m:oMath>
                </a14:m>
                <a:endParaRPr lang="en-US" sz="1800" b="1" dirty="0">
                  <a:latin typeface="Arial" pitchFamily="34" charset="0"/>
                  <a:cs typeface="Arial" pitchFamily="34" charset="0"/>
                </a:endParaRPr>
              </a:p>
              <a:p>
                <a:pPr marL="0" indent="0">
                  <a:lnSpc>
                    <a:spcPct val="150000"/>
                  </a:lnSpc>
                  <a:buFont typeface="Arial" panose="020B0604020202020204" pitchFamily="34" charset="0"/>
                  <a:buNone/>
                </a:pPr>
                <a:r>
                  <a:rPr lang="en-US" sz="1800" dirty="0">
                    <a:latin typeface="Arial" pitchFamily="34" charset="0"/>
                    <a:cs typeface="Arial" pitchFamily="34" charset="0"/>
                  </a:rPr>
                  <a:t>where:</a:t>
                </a:r>
              </a:p>
              <a:p>
                <a:pPr marL="0" indent="0">
                  <a:lnSpc>
                    <a:spcPct val="150000"/>
                  </a:lnSpc>
                  <a:buFont typeface="Arial" panose="020B0604020202020204" pitchFamily="34" charset="0"/>
                  <a:buNone/>
                </a:pPr>
                <a14:m>
                  <m:oMath xmlns:m="http://schemas.openxmlformats.org/officeDocument/2006/math">
                    <m:r>
                      <m:rPr>
                        <m:nor/>
                      </m:rPr>
                      <a:rPr lang="vi-VN" sz="1800" smtClean="0">
                        <a:latin typeface="Cambria Math" panose="02040503050406030204" pitchFamily="18" charset="0"/>
                        <a:ea typeface="Cambria Math" panose="02040503050406030204" pitchFamily="18" charset="0"/>
                      </a:rPr>
                      <m:t>ν</m:t>
                    </m:r>
                    <m:r>
                      <a:rPr lang="en-US" sz="1800" i="1" smtClean="0">
                        <a:latin typeface="Cambria Math"/>
                        <a:ea typeface="Cambria Math"/>
                      </a:rPr>
                      <m:t>[</m:t>
                    </m:r>
                    <m:sSup>
                      <m:sSupPr>
                        <m:ctrlPr>
                          <a:rPr lang="en-US" sz="1800" i="1" smtClean="0">
                            <a:latin typeface="Cambria Math" panose="02040503050406030204" pitchFamily="18" charset="0"/>
                            <a:ea typeface="Cambria Math"/>
                          </a:rPr>
                        </m:ctrlPr>
                      </m:sSupPr>
                      <m:e>
                        <m:r>
                          <a:rPr lang="en-US" sz="1800" i="1" smtClean="0">
                            <a:latin typeface="Cambria Math"/>
                            <a:ea typeface="Cambria Math"/>
                          </a:rPr>
                          <m:t>𝑚</m:t>
                        </m:r>
                      </m:e>
                      <m:sup>
                        <m:r>
                          <a:rPr lang="en-US" sz="1800" i="1" smtClean="0">
                            <a:latin typeface="Cambria Math"/>
                            <a:ea typeface="Cambria Math"/>
                          </a:rPr>
                          <m:t>2</m:t>
                        </m:r>
                      </m:sup>
                    </m:sSup>
                    <m:r>
                      <a:rPr lang="en-US" sz="1800" i="1" smtClean="0">
                        <a:latin typeface="Cambria Math"/>
                        <a:ea typeface="Cambria Math"/>
                      </a:rPr>
                      <m:t>/</m:t>
                    </m:r>
                    <m:r>
                      <a:rPr lang="en-US" sz="1800" i="1" smtClean="0">
                        <a:latin typeface="Cambria Math"/>
                        <a:ea typeface="Cambria Math"/>
                      </a:rPr>
                      <m:t>𝑠</m:t>
                    </m:r>
                    <m:r>
                      <a:rPr lang="en-US" sz="1800" i="1" smtClean="0">
                        <a:latin typeface="Cambria Math"/>
                        <a:ea typeface="Cambria Math"/>
                      </a:rPr>
                      <m:t>] </m:t>
                    </m:r>
                  </m:oMath>
                </a14:m>
                <a:r>
                  <a:rPr lang="vi-VN" sz="1800" dirty="0">
                    <a:latin typeface="Arial" pitchFamily="34" charset="0"/>
                    <a:cs typeface="Arial" pitchFamily="34" charset="0"/>
                  </a:rPr>
                  <a:t> </a:t>
                </a:r>
                <a:r>
                  <a:rPr lang="en-US" sz="1800" dirty="0">
                    <a:latin typeface="Arial" pitchFamily="34" charset="0"/>
                    <a:cs typeface="Arial" pitchFamily="34" charset="0"/>
                  </a:rPr>
                  <a:t>is the kinematic viscosity of the fluid</a:t>
                </a:r>
                <a:r>
                  <a:rPr lang="vi-VN" sz="1800" dirty="0">
                    <a:latin typeface="Arial" pitchFamily="34" charset="0"/>
                    <a:cs typeface="Arial" pitchFamily="34" charset="0"/>
                  </a:rPr>
                  <a:t>; </a:t>
                </a:r>
                <a:endParaRPr lang="en-US" sz="1800" dirty="0">
                  <a:latin typeface="Arial" pitchFamily="34" charset="0"/>
                  <a:cs typeface="Arial" pitchFamily="34" charset="0"/>
                </a:endParaRPr>
              </a:p>
              <a:p>
                <a:pPr marL="0" indent="0">
                  <a:lnSpc>
                    <a:spcPct val="150000"/>
                  </a:lnSpc>
                  <a:buFont typeface="Arial" panose="020B0604020202020204" pitchFamily="34" charset="0"/>
                  <a:buNone/>
                </a:pPr>
                <a:r>
                  <a:rPr lang="en-US" sz="1800" i="1" dirty="0">
                    <a:latin typeface="Arial" pitchFamily="34" charset="0"/>
                    <a:cs typeface="Arial" pitchFamily="34" charset="0"/>
                  </a:rPr>
                  <a:t>k</a:t>
                </a:r>
                <a:r>
                  <a:rPr lang="en-US" sz="1800" dirty="0">
                    <a:latin typeface="Arial" pitchFamily="34" charset="0"/>
                    <a:cs typeface="Arial" pitchFamily="34" charset="0"/>
                  </a:rPr>
                  <a:t> is the</a:t>
                </a:r>
                <a:r>
                  <a:rPr lang="vi-VN" sz="1800" dirty="0">
                    <a:latin typeface="Arial" pitchFamily="34" charset="0"/>
                    <a:cs typeface="Arial" pitchFamily="34" charset="0"/>
                  </a:rPr>
                  <a:t> absolut</a:t>
                </a:r>
                <a:r>
                  <a:rPr lang="en-US" sz="1800" dirty="0">
                    <a:latin typeface="Arial" pitchFamily="34" charset="0"/>
                    <a:cs typeface="Arial" pitchFamily="34" charset="0"/>
                  </a:rPr>
                  <a:t> pipe </a:t>
                </a:r>
                <a:r>
                  <a:rPr lang="vi-VN" sz="1800" dirty="0">
                    <a:latin typeface="Arial" pitchFamily="34" charset="0"/>
                    <a:cs typeface="Arial" pitchFamily="34" charset="0"/>
                  </a:rPr>
                  <a:t>roughness</a:t>
                </a:r>
                <a:r>
                  <a:rPr lang="en-US" sz="1800" dirty="0">
                    <a:latin typeface="Arial" pitchFamily="34" charset="0"/>
                    <a:cs typeface="Arial" pitchFamily="34" charset="0"/>
                  </a:rPr>
                  <a:t> [mm]</a:t>
                </a:r>
                <a:r>
                  <a:rPr lang="vi-VN" sz="1800" dirty="0">
                    <a:latin typeface="Arial" pitchFamily="34" charset="0"/>
                    <a:cs typeface="Arial" pitchFamily="34" charset="0"/>
                  </a:rPr>
                  <a:t>;</a:t>
                </a:r>
                <a:endParaRPr lang="en-US" sz="1800" dirty="0">
                  <a:latin typeface="Arial" pitchFamily="34" charset="0"/>
                  <a:cs typeface="Arial" pitchFamily="34" charset="0"/>
                </a:endParaRPr>
              </a:p>
              <a:p>
                <a:pPr marL="0" indent="0">
                  <a:lnSpc>
                    <a:spcPct val="150000"/>
                  </a:lnSpc>
                  <a:buFont typeface="Arial" panose="020B0604020202020204" pitchFamily="34" charset="0"/>
                  <a:buNone/>
                </a:pPr>
                <a14:m>
                  <m:oMath xmlns:m="http://schemas.openxmlformats.org/officeDocument/2006/math">
                    <m:d>
                      <m:dPr>
                        <m:ctrlPr>
                          <a:rPr lang="en-US" sz="1800" i="1">
                            <a:latin typeface="Cambria Math" panose="02040503050406030204" pitchFamily="18" charset="0"/>
                            <a:ea typeface="Cambria Math"/>
                          </a:rPr>
                        </m:ctrlPr>
                      </m:dPr>
                      <m:e>
                        <m:f>
                          <m:fPr>
                            <m:ctrlPr>
                              <a:rPr lang="en-US" sz="1800" i="1">
                                <a:latin typeface="Cambria Math" panose="02040503050406030204" pitchFamily="18" charset="0"/>
                                <a:ea typeface="Cambria Math"/>
                              </a:rPr>
                            </m:ctrlPr>
                          </m:fPr>
                          <m:num>
                            <m:r>
                              <a:rPr lang="en-US" sz="1800" i="1">
                                <a:latin typeface="Cambria Math"/>
                                <a:ea typeface="Cambria Math"/>
                              </a:rPr>
                              <m:t>𝑘</m:t>
                            </m:r>
                          </m:num>
                          <m:den>
                            <m:r>
                              <a:rPr lang="en-US" sz="1800" i="1">
                                <a:latin typeface="Cambria Math"/>
                                <a:ea typeface="Cambria Math"/>
                              </a:rPr>
                              <m:t>𝐷</m:t>
                            </m:r>
                          </m:den>
                        </m:f>
                      </m:e>
                    </m:d>
                  </m:oMath>
                </a14:m>
                <a:r>
                  <a:rPr lang="en-US" sz="1800" dirty="0">
                    <a:latin typeface="Arial" pitchFamily="34" charset="0"/>
                    <a:cs typeface="Arial" pitchFamily="34" charset="0"/>
                  </a:rPr>
                  <a:t> </a:t>
                </a:r>
                <a:r>
                  <a:rPr lang="vi-VN" sz="1800" dirty="0">
                    <a:latin typeface="Arial" pitchFamily="34" charset="0"/>
                    <a:cs typeface="Arial" pitchFamily="34" charset="0"/>
                  </a:rPr>
                  <a:t> relative roughness.</a:t>
                </a:r>
                <a:endParaRPr lang="en-US" sz="1800" dirty="0">
                  <a:latin typeface="Arial" pitchFamily="34" charset="0"/>
                  <a:cs typeface="Arial" pitchFamily="34"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228599" y="1134320"/>
                <a:ext cx="11797273" cy="5479840"/>
              </a:xfrm>
              <a:prstGeom prst="rect">
                <a:avLst/>
              </a:prstGeom>
              <a:blipFill>
                <a:blip r:embed="rId6"/>
                <a:stretch>
                  <a:fillRect l="-258"/>
                </a:stretch>
              </a:blipFill>
            </p:spPr>
            <p:txBody>
              <a:bodyPr/>
              <a:lstStyle/>
              <a:p>
                <a:r>
                  <a:rPr lang="en-US">
                    <a:noFill/>
                  </a:rPr>
                  <a:t> </a:t>
                </a:r>
              </a:p>
            </p:txBody>
          </p:sp>
        </mc:Fallback>
      </mc:AlternateContent>
      <p:sp>
        <p:nvSpPr>
          <p:cNvPr id="10" name="object 20"/>
          <p:cNvSpPr/>
          <p:nvPr/>
        </p:nvSpPr>
        <p:spPr>
          <a:xfrm>
            <a:off x="3164295" y="1654653"/>
            <a:ext cx="2014025" cy="824204"/>
          </a:xfrm>
          <a:prstGeom prst="rect">
            <a:avLst/>
          </a:prstGeom>
          <a:blipFill>
            <a:blip r:embed="rId7" cstate="print"/>
            <a:stretch>
              <a:fillRect/>
            </a:stretch>
          </a:blipFill>
          <a:ln>
            <a:no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89572A-B15F-494B-847C-88C676480AFB}"/>
                  </a:ext>
                </a:extLst>
              </p:cNvPr>
              <p:cNvSpPr txBox="1"/>
              <p:nvPr/>
            </p:nvSpPr>
            <p:spPr>
              <a:xfrm>
                <a:off x="5178321" y="5070344"/>
                <a:ext cx="6623188" cy="151150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12700">
                  <a:lnSpc>
                    <a:spcPct val="100000"/>
                  </a:lnSpc>
                  <a:spcBef>
                    <a:spcPts val="869"/>
                  </a:spcBef>
                  <a:tabLst>
                    <a:tab pos="347345" algn="l"/>
                    <a:tab pos="347980" algn="l"/>
                    <a:tab pos="5261610" algn="l"/>
                  </a:tabLst>
                </a:pPr>
                <a:r>
                  <a:rPr lang="en-US" b="1" spc="20" dirty="0">
                    <a:solidFill>
                      <a:schemeClr val="tx1"/>
                    </a:solidFill>
                    <a:latin typeface="Arial"/>
                    <a:cs typeface="Arial"/>
                  </a:rPr>
                  <a:t>For turbulent flow, </a:t>
                </a:r>
                <a:r>
                  <a:rPr lang="vi-VN" b="1" spc="30" dirty="0">
                    <a:solidFill>
                      <a:schemeClr val="tx1"/>
                    </a:solidFill>
                    <a:latin typeface="Arial"/>
                    <a:cs typeface="Arial"/>
                  </a:rPr>
                  <a:t>Swamee </a:t>
                </a:r>
                <a:r>
                  <a:rPr lang="en-US" b="1" spc="15" dirty="0">
                    <a:solidFill>
                      <a:schemeClr val="tx1"/>
                    </a:solidFill>
                    <a:latin typeface="Arial"/>
                    <a:cs typeface="Arial"/>
                  </a:rPr>
                  <a:t>&amp;</a:t>
                </a:r>
                <a:r>
                  <a:rPr lang="vi-VN" b="1" spc="15" dirty="0">
                    <a:solidFill>
                      <a:schemeClr val="tx1"/>
                    </a:solidFill>
                    <a:latin typeface="Arial"/>
                    <a:cs typeface="Arial"/>
                  </a:rPr>
                  <a:t> </a:t>
                </a:r>
                <a:r>
                  <a:rPr lang="vi-VN" b="1" spc="20" dirty="0">
                    <a:solidFill>
                      <a:schemeClr val="tx1"/>
                    </a:solidFill>
                    <a:latin typeface="Arial"/>
                    <a:cs typeface="Arial"/>
                  </a:rPr>
                  <a:t>Jain</a:t>
                </a:r>
                <a:r>
                  <a:rPr lang="vi-VN" b="1" spc="-105" dirty="0">
                    <a:solidFill>
                      <a:schemeClr val="tx1"/>
                    </a:solidFill>
                    <a:latin typeface="Arial"/>
                    <a:cs typeface="Arial"/>
                  </a:rPr>
                  <a:t> </a:t>
                </a:r>
                <a:r>
                  <a:rPr lang="en-US" spc="-5" dirty="0">
                    <a:solidFill>
                      <a:schemeClr val="tx1"/>
                    </a:solidFill>
                    <a:latin typeface="Calibri"/>
                    <a:cs typeface="Calibri"/>
                  </a:rPr>
                  <a:t>proposed </a:t>
                </a:r>
                <a:r>
                  <a:rPr lang="en-US" dirty="0">
                    <a:solidFill>
                      <a:schemeClr val="tx1"/>
                    </a:solidFill>
                    <a:latin typeface="Calibri"/>
                    <a:cs typeface="Calibri"/>
                  </a:rPr>
                  <a:t>an explicit relation to solve directly the Darcy coefficient, </a:t>
                </a:r>
                <a:r>
                  <a:rPr lang="el-GR" dirty="0">
                    <a:solidFill>
                      <a:schemeClr val="tx1"/>
                    </a:solidFill>
                    <a:latin typeface="Calibri"/>
                    <a:cs typeface="Calibri"/>
                  </a:rPr>
                  <a:t>λ</a:t>
                </a:r>
                <a:r>
                  <a:rPr lang="en-US" dirty="0">
                    <a:solidFill>
                      <a:schemeClr val="tx1"/>
                    </a:solidFill>
                    <a:latin typeface="Calibri"/>
                    <a:cs typeface="Calibri"/>
                  </a:rPr>
                  <a:t>, for a full-flowing circular pipe: </a:t>
                </a:r>
              </a:p>
              <a:p>
                <a:pPr marL="12700">
                  <a:lnSpc>
                    <a:spcPct val="100000"/>
                  </a:lnSpc>
                  <a:spcBef>
                    <a:spcPts val="869"/>
                  </a:spcBef>
                  <a:tabLst>
                    <a:tab pos="347345" algn="l"/>
                    <a:tab pos="347980" algn="l"/>
                    <a:tab pos="5261610" algn="l"/>
                  </a:tabLst>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cs typeface="Calibri"/>
                        </a:rPr>
                        <m:t>𝜆</m:t>
                      </m:r>
                      <m:r>
                        <a:rPr lang="en-US" b="0" i="1" smtClean="0">
                          <a:solidFill>
                            <a:schemeClr val="tx1"/>
                          </a:solidFill>
                          <a:latin typeface="Cambria Math" panose="02040503050406030204" pitchFamily="18" charset="0"/>
                          <a:ea typeface="Cambria Math" panose="02040503050406030204" pitchFamily="18" charset="0"/>
                          <a:cs typeface="Calibri"/>
                        </a:rPr>
                        <m:t>=0.25</m:t>
                      </m:r>
                      <m:sSup>
                        <m:sSupPr>
                          <m:ctrlPr>
                            <a:rPr lang="en-US" b="0" i="1" smtClean="0">
                              <a:solidFill>
                                <a:schemeClr val="tx1"/>
                              </a:solidFill>
                              <a:latin typeface="Cambria Math" panose="02040503050406030204" pitchFamily="18" charset="0"/>
                              <a:ea typeface="Cambria Math" panose="02040503050406030204" pitchFamily="18" charset="0"/>
                              <a:cs typeface="Calibri"/>
                            </a:rPr>
                          </m:ctrlPr>
                        </m:sSupPr>
                        <m:e>
                          <m:d>
                            <m:dPr>
                              <m:begChr m:val="["/>
                              <m:endChr m:val="]"/>
                              <m:ctrlPr>
                                <a:rPr lang="en-US" i="1">
                                  <a:solidFill>
                                    <a:schemeClr val="tx1"/>
                                  </a:solidFill>
                                  <a:latin typeface="Cambria Math" panose="02040503050406030204" pitchFamily="18" charset="0"/>
                                  <a:ea typeface="Cambria Math" panose="02040503050406030204" pitchFamily="18" charset="0"/>
                                  <a:cs typeface="Calibri"/>
                                </a:rPr>
                              </m:ctrlPr>
                            </m:dPr>
                            <m:e>
                              <m:r>
                                <a:rPr lang="en-US" i="1">
                                  <a:solidFill>
                                    <a:schemeClr val="tx1"/>
                                  </a:solidFill>
                                  <a:latin typeface="Cambria Math" panose="02040503050406030204" pitchFamily="18" charset="0"/>
                                  <a:ea typeface="Cambria Math" panose="02040503050406030204" pitchFamily="18" charset="0"/>
                                  <a:cs typeface="Calibri"/>
                                </a:rPr>
                                <m:t>𝑙𝑔</m:t>
                              </m:r>
                              <m:d>
                                <m:dPr>
                                  <m:ctrlPr>
                                    <a:rPr lang="en-US" i="1">
                                      <a:solidFill>
                                        <a:schemeClr val="tx1"/>
                                      </a:solidFill>
                                      <a:latin typeface="Cambria Math" panose="02040503050406030204" pitchFamily="18" charset="0"/>
                                      <a:ea typeface="Cambria Math" panose="02040503050406030204" pitchFamily="18" charset="0"/>
                                      <a:cs typeface="Calibri"/>
                                    </a:rPr>
                                  </m:ctrlPr>
                                </m:dPr>
                                <m:e>
                                  <m:f>
                                    <m:fPr>
                                      <m:ctrlPr>
                                        <a:rPr lang="en-US" i="1">
                                          <a:solidFill>
                                            <a:schemeClr val="tx1"/>
                                          </a:solidFill>
                                          <a:latin typeface="Cambria Math" panose="02040503050406030204" pitchFamily="18" charset="0"/>
                                          <a:ea typeface="Cambria Math" panose="02040503050406030204" pitchFamily="18" charset="0"/>
                                          <a:cs typeface="Calibri"/>
                                        </a:rPr>
                                      </m:ctrlPr>
                                    </m:fPr>
                                    <m:num>
                                      <m:r>
                                        <a:rPr lang="en-US" i="1">
                                          <a:solidFill>
                                            <a:schemeClr val="tx1"/>
                                          </a:solidFill>
                                          <a:latin typeface="Cambria Math" panose="02040503050406030204" pitchFamily="18" charset="0"/>
                                          <a:ea typeface="Cambria Math" panose="02040503050406030204" pitchFamily="18" charset="0"/>
                                          <a:cs typeface="Calibri"/>
                                        </a:rPr>
                                        <m:t>5.74</m:t>
                                      </m:r>
                                    </m:num>
                                    <m:den>
                                      <m:sSup>
                                        <m:sSupPr>
                                          <m:ctrlPr>
                                            <a:rPr lang="en-US" i="1">
                                              <a:solidFill>
                                                <a:schemeClr val="tx1"/>
                                              </a:solidFill>
                                              <a:latin typeface="Cambria Math" panose="02040503050406030204" pitchFamily="18" charset="0"/>
                                              <a:ea typeface="Cambria Math" panose="02040503050406030204" pitchFamily="18" charset="0"/>
                                              <a:cs typeface="Calibri"/>
                                            </a:rPr>
                                          </m:ctrlPr>
                                        </m:sSupPr>
                                        <m:e>
                                          <m:r>
                                            <a:rPr lang="en-US" i="1">
                                              <a:solidFill>
                                                <a:schemeClr val="tx1"/>
                                              </a:solidFill>
                                              <a:latin typeface="Cambria Math" panose="02040503050406030204" pitchFamily="18" charset="0"/>
                                              <a:ea typeface="Cambria Math" panose="02040503050406030204" pitchFamily="18" charset="0"/>
                                              <a:cs typeface="Calibri"/>
                                            </a:rPr>
                                            <m:t>𝑅𝑒</m:t>
                                          </m:r>
                                        </m:e>
                                        <m:sup>
                                          <m:r>
                                            <a:rPr lang="en-US" i="1">
                                              <a:solidFill>
                                                <a:schemeClr val="tx1"/>
                                              </a:solidFill>
                                              <a:latin typeface="Cambria Math" panose="02040503050406030204" pitchFamily="18" charset="0"/>
                                              <a:ea typeface="Cambria Math" panose="02040503050406030204" pitchFamily="18" charset="0"/>
                                              <a:cs typeface="Calibri"/>
                                            </a:rPr>
                                            <m:t>0.9</m:t>
                                          </m:r>
                                        </m:sup>
                                      </m:sSup>
                                    </m:den>
                                  </m:f>
                                  <m:r>
                                    <a:rPr lang="en-US" i="1">
                                      <a:solidFill>
                                        <a:schemeClr val="tx1"/>
                                      </a:solidFill>
                                      <a:latin typeface="Cambria Math" panose="02040503050406030204" pitchFamily="18" charset="0"/>
                                      <a:ea typeface="Cambria Math" panose="02040503050406030204" pitchFamily="18" charset="0"/>
                                      <a:cs typeface="Calibri"/>
                                    </a:rPr>
                                    <m:t>+</m:t>
                                  </m:r>
                                  <m:f>
                                    <m:fPr>
                                      <m:ctrlPr>
                                        <a:rPr lang="en-US" i="1">
                                          <a:solidFill>
                                            <a:schemeClr val="tx1"/>
                                          </a:solidFill>
                                          <a:latin typeface="Cambria Math" panose="02040503050406030204" pitchFamily="18" charset="0"/>
                                          <a:ea typeface="Cambria Math" panose="02040503050406030204" pitchFamily="18" charset="0"/>
                                          <a:cs typeface="Calibri"/>
                                        </a:rPr>
                                      </m:ctrlPr>
                                    </m:fPr>
                                    <m:num>
                                      <m:r>
                                        <a:rPr lang="en-US" i="1">
                                          <a:solidFill>
                                            <a:schemeClr val="tx1"/>
                                          </a:solidFill>
                                          <a:latin typeface="Cambria Math" panose="02040503050406030204" pitchFamily="18" charset="0"/>
                                          <a:ea typeface="Cambria Math" panose="02040503050406030204" pitchFamily="18" charset="0"/>
                                          <a:cs typeface="Calibri"/>
                                        </a:rPr>
                                        <m:t>𝑘</m:t>
                                      </m:r>
                                    </m:num>
                                    <m:den>
                                      <m:r>
                                        <a:rPr lang="en-US" i="1">
                                          <a:solidFill>
                                            <a:schemeClr val="tx1"/>
                                          </a:solidFill>
                                          <a:latin typeface="Cambria Math" panose="02040503050406030204" pitchFamily="18" charset="0"/>
                                          <a:ea typeface="Cambria Math" panose="02040503050406030204" pitchFamily="18" charset="0"/>
                                          <a:cs typeface="Calibri"/>
                                        </a:rPr>
                                        <m:t>3.7</m:t>
                                      </m:r>
                                      <m:r>
                                        <a:rPr lang="en-US" i="1">
                                          <a:solidFill>
                                            <a:schemeClr val="tx1"/>
                                          </a:solidFill>
                                          <a:latin typeface="Cambria Math" panose="02040503050406030204" pitchFamily="18" charset="0"/>
                                          <a:ea typeface="Cambria Math" panose="02040503050406030204" pitchFamily="18" charset="0"/>
                                          <a:cs typeface="Calibri"/>
                                        </a:rPr>
                                        <m:t>𝐷</m:t>
                                      </m:r>
                                    </m:den>
                                  </m:f>
                                </m:e>
                              </m:d>
                            </m:e>
                          </m:d>
                        </m:e>
                        <m:sup>
                          <m:r>
                            <a:rPr lang="en-US" b="0" i="1" smtClean="0">
                              <a:solidFill>
                                <a:schemeClr val="tx1"/>
                              </a:solidFill>
                              <a:latin typeface="Cambria Math" panose="02040503050406030204" pitchFamily="18" charset="0"/>
                              <a:ea typeface="Cambria Math" panose="02040503050406030204" pitchFamily="18" charset="0"/>
                              <a:cs typeface="Calibri"/>
                            </a:rPr>
                            <m:t>−2</m:t>
                          </m:r>
                        </m:sup>
                      </m:sSup>
                    </m:oMath>
                  </m:oMathPara>
                </a14:m>
                <a:endParaRPr lang="en-US" dirty="0">
                  <a:solidFill>
                    <a:schemeClr val="tx1"/>
                  </a:solidFill>
                  <a:latin typeface="Calibri"/>
                  <a:cs typeface="Calibri"/>
                </a:endParaRPr>
              </a:p>
            </p:txBody>
          </p:sp>
        </mc:Choice>
        <mc:Fallback xmlns="">
          <p:sp>
            <p:nvSpPr>
              <p:cNvPr id="11" name="TextBox 10">
                <a:extLst>
                  <a:ext uri="{FF2B5EF4-FFF2-40B4-BE49-F238E27FC236}">
                    <a16:creationId xmlns:a16="http://schemas.microsoft.com/office/drawing/2014/main" id="{2B89572A-B15F-494B-847C-88C676480AFB}"/>
                  </a:ext>
                </a:extLst>
              </p:cNvPr>
              <p:cNvSpPr txBox="1">
                <a:spLocks noRot="1" noChangeAspect="1" noMove="1" noResize="1" noEditPoints="1" noAdjustHandles="1" noChangeArrowheads="1" noChangeShapeType="1" noTextEdit="1"/>
              </p:cNvSpPr>
              <p:nvPr/>
            </p:nvSpPr>
            <p:spPr>
              <a:xfrm>
                <a:off x="5178321" y="5070344"/>
                <a:ext cx="6623188" cy="1511504"/>
              </a:xfrm>
              <a:prstGeom prst="rect">
                <a:avLst/>
              </a:prstGeom>
              <a:blipFill>
                <a:blip r:embed="rId8"/>
                <a:stretch>
                  <a:fillRect l="-768" t="-1667"/>
                </a:stretch>
              </a:blipFill>
              <a:ln>
                <a:noFill/>
              </a:ln>
            </p:spPr>
            <p:txBody>
              <a:bodyPr/>
              <a:lstStyle/>
              <a:p>
                <a:r>
                  <a:rPr lang="ro-RO">
                    <a:noFill/>
                  </a:rPr>
                  <a:t> </a:t>
                </a:r>
              </a:p>
            </p:txBody>
          </p:sp>
        </mc:Fallback>
      </mc:AlternateContent>
      <p:grpSp>
        <p:nvGrpSpPr>
          <p:cNvPr id="12" name="Group 11">
            <a:extLst>
              <a:ext uri="{FF2B5EF4-FFF2-40B4-BE49-F238E27FC236}">
                <a16:creationId xmlns:a16="http://schemas.microsoft.com/office/drawing/2014/main" id="{11E4E28D-22DE-2E41-BF74-E220727495F4}"/>
              </a:ext>
            </a:extLst>
          </p:cNvPr>
          <p:cNvGrpSpPr/>
          <p:nvPr/>
        </p:nvGrpSpPr>
        <p:grpSpPr>
          <a:xfrm>
            <a:off x="6854608" y="1527471"/>
            <a:ext cx="4976535" cy="3603215"/>
            <a:chOff x="6835816" y="3254784"/>
            <a:chExt cx="4495799" cy="3181319"/>
          </a:xfrm>
        </p:grpSpPr>
        <p:sp>
          <p:nvSpPr>
            <p:cNvPr id="13" name="object 10">
              <a:extLst>
                <a:ext uri="{FF2B5EF4-FFF2-40B4-BE49-F238E27FC236}">
                  <a16:creationId xmlns:a16="http://schemas.microsoft.com/office/drawing/2014/main" id="{F50CB055-D387-1443-B679-05E994434EBE}"/>
                </a:ext>
              </a:extLst>
            </p:cNvPr>
            <p:cNvSpPr/>
            <p:nvPr/>
          </p:nvSpPr>
          <p:spPr>
            <a:xfrm>
              <a:off x="6835816" y="3254784"/>
              <a:ext cx="4495799" cy="3181319"/>
            </a:xfrm>
            <a:prstGeom prst="rect">
              <a:avLst/>
            </a:prstGeom>
            <a:blipFill>
              <a:blip r:embed="rId9" cstate="print"/>
              <a:stretch>
                <a:fillRect/>
              </a:stretch>
            </a:blipFill>
          </p:spPr>
          <p:txBody>
            <a:bodyPr wrap="square" lIns="0" tIns="0" rIns="0" bIns="0" rtlCol="0"/>
            <a:lstStyle/>
            <a:p>
              <a:endParaRPr/>
            </a:p>
          </p:txBody>
        </p:sp>
        <p:sp>
          <p:nvSpPr>
            <p:cNvPr id="14" name="TextBox 13">
              <a:extLst>
                <a:ext uri="{FF2B5EF4-FFF2-40B4-BE49-F238E27FC236}">
                  <a16:creationId xmlns:a16="http://schemas.microsoft.com/office/drawing/2014/main" id="{6C299097-E960-914F-9C6E-33EEB8E89D21}"/>
                </a:ext>
              </a:extLst>
            </p:cNvPr>
            <p:cNvSpPr txBox="1"/>
            <p:nvPr/>
          </p:nvSpPr>
          <p:spPr>
            <a:xfrm>
              <a:off x="7445858" y="5312006"/>
              <a:ext cx="514218" cy="138499"/>
            </a:xfrm>
            <a:prstGeom prst="rect">
              <a:avLst/>
            </a:prstGeom>
            <a:solidFill>
              <a:schemeClr val="bg1"/>
            </a:solidFill>
          </p:spPr>
          <p:txBody>
            <a:bodyPr wrap="square" lIns="0" tIns="0" rIns="0" bIns="0" rtlCol="0">
              <a:spAutoFit/>
            </a:bodyPr>
            <a:lstStyle/>
            <a:p>
              <a:r>
                <a:rPr lang="en-US" sz="900" dirty="0" err="1"/>
                <a:t>Tranzition</a:t>
              </a:r>
              <a:endParaRPr lang="en-US" sz="900" dirty="0"/>
            </a:p>
          </p:txBody>
        </p:sp>
        <p:sp>
          <p:nvSpPr>
            <p:cNvPr id="15" name="TextBox 14">
              <a:extLst>
                <a:ext uri="{FF2B5EF4-FFF2-40B4-BE49-F238E27FC236}">
                  <a16:creationId xmlns:a16="http://schemas.microsoft.com/office/drawing/2014/main" id="{A8441958-F070-B84C-A6B2-B8E3281F1672}"/>
                </a:ext>
              </a:extLst>
            </p:cNvPr>
            <p:cNvSpPr txBox="1"/>
            <p:nvPr/>
          </p:nvSpPr>
          <p:spPr>
            <a:xfrm>
              <a:off x="7550303" y="3299364"/>
              <a:ext cx="514218" cy="138499"/>
            </a:xfrm>
            <a:prstGeom prst="rect">
              <a:avLst/>
            </a:prstGeom>
            <a:solidFill>
              <a:schemeClr val="bg1"/>
            </a:solidFill>
          </p:spPr>
          <p:txBody>
            <a:bodyPr wrap="square" lIns="0" tIns="0" rIns="0" bIns="0" rtlCol="0">
              <a:spAutoFit/>
            </a:bodyPr>
            <a:lstStyle/>
            <a:p>
              <a:r>
                <a:rPr lang="en-US" sz="900" dirty="0"/>
                <a:t>Laminar</a:t>
              </a:r>
            </a:p>
          </p:txBody>
        </p:sp>
        <p:sp>
          <p:nvSpPr>
            <p:cNvPr id="16" name="TextBox 15">
              <a:extLst>
                <a:ext uri="{FF2B5EF4-FFF2-40B4-BE49-F238E27FC236}">
                  <a16:creationId xmlns:a16="http://schemas.microsoft.com/office/drawing/2014/main" id="{59A4AFA1-D79D-0141-89EF-67EFD4897144}"/>
                </a:ext>
              </a:extLst>
            </p:cNvPr>
            <p:cNvSpPr txBox="1"/>
            <p:nvPr/>
          </p:nvSpPr>
          <p:spPr>
            <a:xfrm>
              <a:off x="8722076" y="5661564"/>
              <a:ext cx="914400" cy="138499"/>
            </a:xfrm>
            <a:prstGeom prst="rect">
              <a:avLst/>
            </a:prstGeom>
            <a:solidFill>
              <a:schemeClr val="bg1"/>
            </a:solidFill>
          </p:spPr>
          <p:txBody>
            <a:bodyPr wrap="square" lIns="0" tIns="0" rIns="0" bIns="0" rtlCol="0">
              <a:spAutoFit/>
            </a:bodyPr>
            <a:lstStyle/>
            <a:p>
              <a:pPr algn="ctr"/>
              <a:r>
                <a:rPr lang="en-US" sz="900" dirty="0"/>
                <a:t>Smooth</a:t>
              </a:r>
            </a:p>
          </p:txBody>
        </p:sp>
        <p:sp>
          <p:nvSpPr>
            <p:cNvPr id="17" name="TextBox 16">
              <a:extLst>
                <a:ext uri="{FF2B5EF4-FFF2-40B4-BE49-F238E27FC236}">
                  <a16:creationId xmlns:a16="http://schemas.microsoft.com/office/drawing/2014/main" id="{FCC8ED31-F5ED-BF44-B1E7-EBFD059C8F17}"/>
                </a:ext>
              </a:extLst>
            </p:cNvPr>
            <p:cNvSpPr txBox="1"/>
            <p:nvPr/>
          </p:nvSpPr>
          <p:spPr>
            <a:xfrm>
              <a:off x="9544291" y="3761478"/>
              <a:ext cx="1295400" cy="138499"/>
            </a:xfrm>
            <a:prstGeom prst="rect">
              <a:avLst/>
            </a:prstGeom>
            <a:solidFill>
              <a:schemeClr val="bg1"/>
            </a:solidFill>
          </p:spPr>
          <p:txBody>
            <a:bodyPr wrap="square" lIns="0" tIns="0" rIns="0" bIns="0" rtlCol="0">
              <a:spAutoFit/>
            </a:bodyPr>
            <a:lstStyle/>
            <a:p>
              <a:pPr algn="ctr"/>
              <a:r>
                <a:rPr lang="en-US" sz="900" dirty="0"/>
                <a:t>Complete turbulence</a:t>
              </a:r>
            </a:p>
          </p:txBody>
        </p:sp>
        <p:sp>
          <p:nvSpPr>
            <p:cNvPr id="18" name="TextBox 17">
              <a:extLst>
                <a:ext uri="{FF2B5EF4-FFF2-40B4-BE49-F238E27FC236}">
                  <a16:creationId xmlns:a16="http://schemas.microsoft.com/office/drawing/2014/main" id="{A33EEF29-405F-F64C-8857-CE86C7326752}"/>
                </a:ext>
              </a:extLst>
            </p:cNvPr>
            <p:cNvSpPr txBox="1"/>
            <p:nvPr/>
          </p:nvSpPr>
          <p:spPr>
            <a:xfrm>
              <a:off x="8519483" y="3332588"/>
              <a:ext cx="1295400" cy="138499"/>
            </a:xfrm>
            <a:prstGeom prst="rect">
              <a:avLst/>
            </a:prstGeom>
            <a:solidFill>
              <a:schemeClr val="bg1"/>
            </a:solidFill>
          </p:spPr>
          <p:txBody>
            <a:bodyPr wrap="square" lIns="0" tIns="0" rIns="0" bIns="0" rtlCol="0">
              <a:spAutoFit/>
            </a:bodyPr>
            <a:lstStyle/>
            <a:p>
              <a:pPr algn="ctr"/>
              <a:r>
                <a:rPr lang="en-US" sz="900" b="1" dirty="0">
                  <a:solidFill>
                    <a:srgbClr val="FF0000"/>
                  </a:solidFill>
                </a:rPr>
                <a:t>Mixt</a:t>
              </a:r>
              <a:r>
                <a:rPr lang="en-US" sz="900" dirty="0">
                  <a:solidFill>
                    <a:srgbClr val="FF0000"/>
                  </a:solidFill>
                </a:rPr>
                <a:t> </a:t>
              </a:r>
              <a:r>
                <a:rPr lang="en-US" sz="900" dirty="0"/>
                <a:t>turbulence</a:t>
              </a:r>
            </a:p>
          </p:txBody>
        </p:sp>
      </p:grpSp>
    </p:spTree>
    <p:extLst>
      <p:ext uri="{BB962C8B-B14F-4D97-AF65-F5344CB8AC3E}">
        <p14:creationId xmlns:p14="http://schemas.microsoft.com/office/powerpoint/2010/main" val="1465068987"/>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B535E3F85640E4D8109633270C3CDDE" ma:contentTypeVersion="2" ma:contentTypeDescription="Creați un document nou." ma:contentTypeScope="" ma:versionID="8812e37abb12a63019fab8bf701cba9d">
  <xsd:schema xmlns:xsd="http://www.w3.org/2001/XMLSchema" xmlns:xs="http://www.w3.org/2001/XMLSchema" xmlns:p="http://schemas.microsoft.com/office/2006/metadata/properties" xmlns:ns2="a21cf5b9-e350-4c91-8db1-22decdb2cab9" targetNamespace="http://schemas.microsoft.com/office/2006/metadata/properties" ma:root="true" ma:fieldsID="569ef24a81ed72b2c22eb97f5489fc73" ns2:_="">
    <xsd:import namespace="a21cf5b9-e350-4c91-8db1-22decdb2cab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1cf5b9-e350-4c91-8db1-22decdb2cab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 de conținut"/>
        <xsd:element ref="dc:title" minOccurs="0" maxOccurs="1" ma:index="4" ma:displayName="Titlu"/>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9E6A5F-E6AF-4E11-89E2-E42A741EADC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8702E0E-AE1D-4CC8-BA0B-6AA17E8EDD4D}">
  <ds:schemaRefs>
    <ds:schemaRef ds:uri="http://schemas.microsoft.com/sharepoint/v3/contenttype/forms"/>
  </ds:schemaRefs>
</ds:datastoreItem>
</file>

<file path=customXml/itemProps3.xml><?xml version="1.0" encoding="utf-8"?>
<ds:datastoreItem xmlns:ds="http://schemas.openxmlformats.org/officeDocument/2006/customXml" ds:itemID="{577B22A1-B577-40B6-99FD-87A741C2C4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1cf5b9-e350-4c91-8db1-22decdb2ca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2802</Words>
  <Application>Microsoft Office PowerPoint</Application>
  <PresentationFormat>Widescreen</PresentationFormat>
  <Paragraphs>254</Paragraphs>
  <Slides>24</Slides>
  <Notes>24</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24</vt:i4>
      </vt:variant>
    </vt:vector>
  </HeadingPairs>
  <TitlesOfParts>
    <vt:vector size="35" baseType="lpstr">
      <vt:lpstr>Arial</vt:lpstr>
      <vt:lpstr>Calibri</vt:lpstr>
      <vt:lpstr>Cambria Math</vt:lpstr>
      <vt:lpstr>Constantia</vt:lpstr>
      <vt:lpstr>Segoe UI</vt:lpstr>
      <vt:lpstr>Segoe UI Light</vt:lpstr>
      <vt:lpstr>Wingdings 2</vt:lpstr>
      <vt:lpstr>Balancing Act</vt:lpstr>
      <vt:lpstr>Wellspring</vt:lpstr>
      <vt:lpstr>Star of the show</vt:lpstr>
      <vt:lpstr>Amusements</vt:lpstr>
      <vt:lpstr>PowerPoint Presentation</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lpstr>Athens UPB 012 - Water quality monitoring and control in distribution networks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2022-03-15T06:17:01Z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0x0101009B535E3F85640E4D8109633270C3CDDE</vt:lpwstr>
  </property>
</Properties>
</file>